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256" r:id="rId3"/>
    <p:sldId id="257" r:id="rId4"/>
    <p:sldId id="258" r:id="rId5"/>
    <p:sldId id="259" r:id="rId6"/>
    <p:sldId id="260" r:id="rId7"/>
    <p:sldId id="261" r:id="rId8"/>
    <p:sldId id="262" r:id="rId9"/>
    <p:sldId id="263" r:id="rId10"/>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 Equity</a:t>
            </a:r>
            <a:r>
              <a:rPr spc="-30" dirty="0"/>
              <a:t> </a:t>
            </a:r>
            <a:r>
              <a:rPr spc="-5" dirty="0"/>
              <a:t>Research</a:t>
            </a:r>
            <a:endParaRPr spc="-5" dirty="0"/>
          </a:p>
        </p:txBody>
      </p:sp>
      <p:sp>
        <p:nvSpPr>
          <p:cNvPr id="6" name="Holder 6"/>
          <p:cNvSpPr>
            <a:spLocks noGrp="1"/>
          </p:cNvSpPr>
          <p:nvPr>
            <p:ph type="sldNum" sz="quarter" idx="7"/>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5.xml"/><Relationship Id="rId7" Type="http://schemas.openxmlformats.org/officeDocument/2006/relationships/image" Target="../media/image5.png"/><Relationship Id="rId6" Type="http://schemas.openxmlformats.org/officeDocument/2006/relationships/tags" Target="../tags/tag1.xml"/><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hyperlink" Target="https://www.zacks.com/stocks/industry-rank/industry/financial-transaction-services-282" TargetMode="Externa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7.png"/><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12.png"/><Relationship Id="rId1"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9" Type="http://schemas.openxmlformats.org/officeDocument/2006/relationships/hyperlink" Target="https://www.zacks.com/stock/chart/MA/fundamental/price-book-value" TargetMode="External"/><Relationship Id="rId8" Type="http://schemas.openxmlformats.org/officeDocument/2006/relationships/hyperlink" Target="https://www.zacks.com/stock/chart/FIS/fundamental/price-book-value" TargetMode="External"/><Relationship Id="rId7" Type="http://schemas.openxmlformats.org/officeDocument/2006/relationships/hyperlink" Target="https://www.zacks.com/stock/chart/ADS/fundamental/price-book-value" TargetMode="External"/><Relationship Id="rId6" Type="http://schemas.openxmlformats.org/officeDocument/2006/relationships/hyperlink" Target="https://www.zacks.com/stock/chart/V/fundamental/price-book-value" TargetMode="External"/><Relationship Id="rId5" Type="http://schemas.openxmlformats.org/officeDocument/2006/relationships/hyperlink" Target="https://www.zacks.com/stock/chart/MA/fundamental/peg-ratio-ttm" TargetMode="External"/><Relationship Id="rId4" Type="http://schemas.openxmlformats.org/officeDocument/2006/relationships/hyperlink" Target="https://www.zacks.com/stock/chart/FIS/fundamental/peg-ratio-ttm" TargetMode="External"/><Relationship Id="rId30" Type="http://schemas.openxmlformats.org/officeDocument/2006/relationships/slideLayout" Target="../slideLayouts/slideLayout5.xml"/><Relationship Id="rId3" Type="http://schemas.openxmlformats.org/officeDocument/2006/relationships/hyperlink" Target="https://www.zacks.com/stock/chart/ADS/fundamental/peg-ratio-ttm" TargetMode="External"/><Relationship Id="rId29" Type="http://schemas.openxmlformats.org/officeDocument/2006/relationships/hyperlink" Target="http://www.zacks.com/" TargetMode="External"/><Relationship Id="rId28" Type="http://schemas.openxmlformats.org/officeDocument/2006/relationships/image" Target="../media/image11.png"/><Relationship Id="rId27" Type="http://schemas.openxmlformats.org/officeDocument/2006/relationships/image" Target="../media/image15.png"/><Relationship Id="rId26" Type="http://schemas.openxmlformats.org/officeDocument/2006/relationships/image" Target="../media/image14.png"/><Relationship Id="rId25" Type="http://schemas.openxmlformats.org/officeDocument/2006/relationships/hyperlink" Target="https://www.zacks.com/stock/chart/MA/fundamental/debt-equity-ratio-quarterly" TargetMode="External"/><Relationship Id="rId24" Type="http://schemas.openxmlformats.org/officeDocument/2006/relationships/hyperlink" Target="https://www.zacks.com/stock/chart/FIS/fundamental/debt-equity-ratio-quarterly" TargetMode="External"/><Relationship Id="rId23" Type="http://schemas.openxmlformats.org/officeDocument/2006/relationships/hyperlink" Target="https://www.zacks.com/stock/chart/ADS/fundamental/debt-equity-ratio-quarterly" TargetMode="External"/><Relationship Id="rId22" Type="http://schemas.openxmlformats.org/officeDocument/2006/relationships/hyperlink" Target="https://www.zacks.com/stock/chart/V/fundamental/debt-equity-ratio-quarterly" TargetMode="External"/><Relationship Id="rId21" Type="http://schemas.openxmlformats.org/officeDocument/2006/relationships/hyperlink" Target="https://www.zacks.com/stock/chart/MA/fundamental/earnings-yield-ttm" TargetMode="External"/><Relationship Id="rId20" Type="http://schemas.openxmlformats.org/officeDocument/2006/relationships/hyperlink" Target="https://www.zacks.com/stock/chart/FIS/fundamental/earnings-yield-ttm" TargetMode="External"/><Relationship Id="rId2" Type="http://schemas.openxmlformats.org/officeDocument/2006/relationships/hyperlink" Target="https://www.zacks.com/stock/chart/V/fundamental/peg-ratio-ttm" TargetMode="External"/><Relationship Id="rId19" Type="http://schemas.openxmlformats.org/officeDocument/2006/relationships/hyperlink" Target="https://www.zacks.com/stock/chart/ADS/fundamental/earnings-yield-ttm" TargetMode="External"/><Relationship Id="rId18" Type="http://schemas.openxmlformats.org/officeDocument/2006/relationships/hyperlink" Target="https://www.zacks.com/stock/chart/V/fundamental/earnings-yield-ttm" TargetMode="External"/><Relationship Id="rId17" Type="http://schemas.openxmlformats.org/officeDocument/2006/relationships/hyperlink" Target="https://www.zacks.com/stock/chart/MA/fundamental/ps-ratio-ttm" TargetMode="External"/><Relationship Id="rId16" Type="http://schemas.openxmlformats.org/officeDocument/2006/relationships/hyperlink" Target="https://www.zacks.com/stock/chart/FIS/fundamental/ps-ratio-ttm" TargetMode="External"/><Relationship Id="rId15" Type="http://schemas.openxmlformats.org/officeDocument/2006/relationships/hyperlink" Target="https://www.zacks.com/stock/chart/ADS/fundamental/ps-ratio-ttm" TargetMode="External"/><Relationship Id="rId14" Type="http://schemas.openxmlformats.org/officeDocument/2006/relationships/hyperlink" Target="https://www.zacks.com/stock/chart/V/fundamental/ps-ratio-ttm" TargetMode="External"/><Relationship Id="rId13" Type="http://schemas.openxmlformats.org/officeDocument/2006/relationships/hyperlink" Target="https://www.zacks.com/stock/chart/MA/fundamental/pe-ratio-ttm" TargetMode="External"/><Relationship Id="rId12" Type="http://schemas.openxmlformats.org/officeDocument/2006/relationships/hyperlink" Target="https://www.zacks.com/stock/chart/FIS/fundamental/pe-ratio-ttm" TargetMode="External"/><Relationship Id="rId11" Type="http://schemas.openxmlformats.org/officeDocument/2006/relationships/hyperlink" Target="https://www.zacks.com/stock/chart/ADS/fundamental/pe-ratio-ttm" TargetMode="External"/><Relationship Id="rId10" Type="http://schemas.openxmlformats.org/officeDocument/2006/relationships/hyperlink" Target="https://www.zacks.com/stock/chart/V/fundamental/pe-ratio-ttm" TargetMode="External"/><Relationship Id="rId1" Type="http://schemas.openxmlformats.org/officeDocument/2006/relationships/image" Target="../media/image13.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1930400" cy="758825"/>
          </a:xfrm>
          <a:prstGeom prst="rect">
            <a:avLst/>
          </a:prstGeom>
        </p:spPr>
        <p:txBody>
          <a:bodyPr vert="horz" wrap="square" lIns="0" tIns="15240" rIns="0" bIns="0" rtlCol="0">
            <a:spAutoFit/>
          </a:bodyPr>
          <a:lstStyle/>
          <a:p>
            <a:pPr>
              <a:lnSpc>
                <a:spcPct val="100000"/>
              </a:lnSpc>
              <a:spcBef>
                <a:spcPts val="120"/>
              </a:spcBef>
            </a:pPr>
            <a:r>
              <a:rPr sz="1250" b="1" spc="10" dirty="0">
                <a:solidFill>
                  <a:srgbClr val="38829D"/>
                </a:solidFill>
                <a:latin typeface="Arial" panose="020B0604020202020204"/>
                <a:cs typeface="Arial" panose="020B0604020202020204"/>
              </a:rPr>
              <a:t>Visa </a:t>
            </a:r>
            <a:r>
              <a:rPr sz="1250" b="1" spc="5" dirty="0">
                <a:solidFill>
                  <a:srgbClr val="38829D"/>
                </a:solidFill>
                <a:latin typeface="Arial" panose="020B0604020202020204"/>
                <a:cs typeface="Arial" panose="020B0604020202020204"/>
              </a:rPr>
              <a:t>Inc.</a:t>
            </a:r>
            <a:r>
              <a:rPr sz="1250" b="1" spc="-10" dirty="0">
                <a:solidFill>
                  <a:srgbClr val="38829D"/>
                </a:solidFill>
                <a:latin typeface="Arial" panose="020B0604020202020204"/>
                <a:cs typeface="Arial" panose="020B0604020202020204"/>
              </a:rPr>
              <a:t> </a:t>
            </a:r>
            <a:r>
              <a:rPr sz="1250" b="1" spc="5" dirty="0">
                <a:solidFill>
                  <a:srgbClr val="38829D"/>
                </a:solidFill>
                <a:latin typeface="Arial" panose="020B0604020202020204"/>
                <a:cs typeface="Arial" panose="020B0604020202020204"/>
              </a:rPr>
              <a:t>(V)</a:t>
            </a:r>
            <a:endParaRPr sz="1250">
              <a:solidFill>
                <a:srgbClr val="38829D"/>
              </a:solidFill>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$212.39 </a:t>
            </a:r>
            <a:r>
              <a:rPr sz="900" dirty="0">
                <a:solidFill>
                  <a:srgbClr val="3E3E3E"/>
                </a:solidFill>
                <a:latin typeface="Arial" panose="020B0604020202020204"/>
                <a:cs typeface="Arial" panose="020B0604020202020204"/>
              </a:rPr>
              <a:t>(As of</a:t>
            </a:r>
            <a:r>
              <a:rPr sz="900" spc="-2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02/26/21)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45"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$228.00</a:t>
            </a:r>
            <a:endParaRPr sz="1000">
              <a:latin typeface="Arial" panose="020B0604020202020204"/>
              <a:cs typeface="Arial" panose="020B0604020202020204"/>
            </a:endParaRPr>
          </a:p>
        </p:txBody>
      </p:sp>
      <p:sp>
        <p:nvSpPr>
          <p:cNvPr id="3" name="object 3"/>
          <p:cNvSpPr txBox="1"/>
          <p:nvPr/>
        </p:nvSpPr>
        <p:spPr>
          <a:xfrm>
            <a:off x="3513221" y="7262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85393" y="7197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34008" y="7262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58418" y="652665"/>
            <a:ext cx="1717675" cy="604520"/>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sym typeface="+mn-ea"/>
              </a:rPr>
              <a:t>SEABRIDGE</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r>
              <a:rPr sz="850" spc="-5" dirty="0">
                <a:solidFill>
                  <a:srgbClr val="3E3E3E"/>
                </a:solidFill>
                <a:latin typeface="Arial" panose="020B0604020202020204"/>
                <a:cs typeface="Arial" panose="020B0604020202020204"/>
              </a:rPr>
              <a:t>(Since: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10/01/18)</a:t>
            </a:r>
            <a:endParaRPr sz="850">
              <a:latin typeface="Arial" panose="020B0604020202020204"/>
              <a:cs typeface="Arial" panose="020B0604020202020204"/>
            </a:endParaRPr>
          </a:p>
          <a:p>
            <a:pPr>
              <a:lnSpc>
                <a:spcPct val="100000"/>
              </a:lnSpc>
              <a:spcBef>
                <a:spcPts val="490"/>
              </a:spcBef>
            </a:pPr>
            <a:r>
              <a:rPr sz="850" spc="-5" dirty="0">
                <a:solidFill>
                  <a:srgbClr val="3E3E3E"/>
                </a:solidFill>
                <a:latin typeface="Arial" panose="020B0604020202020204"/>
                <a:cs typeface="Arial" panose="020B0604020202020204"/>
              </a:rPr>
              <a:t>Prior Recommendation:</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Outperform</a:t>
            </a:r>
            <a:endParaRPr sz="850">
              <a:latin typeface="Arial" panose="020B0604020202020204"/>
              <a:cs typeface="Arial" panose="020B0604020202020204"/>
            </a:endParaRPr>
          </a:p>
        </p:txBody>
      </p:sp>
      <p:sp>
        <p:nvSpPr>
          <p:cNvPr id="7" name="object 7"/>
          <p:cNvSpPr/>
          <p:nvPr/>
        </p:nvSpPr>
        <p:spPr>
          <a:xfrm>
            <a:off x="4785393"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38704"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455" y="1329690"/>
            <a:ext cx="2867660" cy="518160"/>
          </a:xfrm>
          <a:prstGeom prst="rect">
            <a:avLst/>
          </a:prstGeom>
        </p:spPr>
        <p:txBody>
          <a:bodyPr vert="horz" wrap="square" lIns="0" tIns="71120" rIns="0" bIns="0" rtlCol="0">
            <a:spAutoFit/>
          </a:bodyPr>
          <a:lstStyle/>
          <a:p>
            <a:pPr marR="345440" algn="l">
              <a:lnSpc>
                <a:spcPct val="100000"/>
              </a:lnSpc>
              <a:spcBef>
                <a:spcPts val="560"/>
              </a:spcBef>
              <a:tabLst>
                <a:tab pos="1352550" algn="l"/>
              </a:tabLst>
            </a:pP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sym typeface="+mn-ea"/>
              </a:rPr>
              <a:t>SEABRIDGE</a:t>
            </a:r>
            <a:r>
              <a:rPr sz="900" b="1" dirty="0">
                <a:solidFill>
                  <a:srgbClr val="3E3E3E"/>
                </a:solidFill>
                <a:latin typeface="Arial" panose="020B0604020202020204"/>
                <a:cs typeface="Arial" panose="020B0604020202020204"/>
              </a:rPr>
              <a:t> 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r>
              <a:rPr lang="en-US" sz="900" dirty="0">
                <a:solidFill>
                  <a:srgbClr val="3E3E3E"/>
                </a:solidFill>
                <a:latin typeface="Arial" panose="020B0604020202020204"/>
                <a:cs typeface="Arial" panose="020B0604020202020204"/>
              </a:rPr>
              <a:t>	</a:t>
            </a:r>
            <a:r>
              <a:rPr sz="850" b="1" dirty="0">
                <a:solidFill>
                  <a:srgbClr val="3E3E3E"/>
                </a:solidFill>
                <a:latin typeface="Arial" panose="020B0604020202020204"/>
                <a:cs typeface="Arial" panose="020B0604020202020204"/>
                <a:sym typeface="+mn-ea"/>
              </a:rPr>
              <a:t>SEABRIDGE</a:t>
            </a:r>
            <a:r>
              <a:rPr sz="850" spc="-5" dirty="0">
                <a:solidFill>
                  <a:srgbClr val="3E3E3E"/>
                </a:solidFill>
                <a:latin typeface="Arial" panose="020B0604020202020204"/>
                <a:cs typeface="Arial" panose="020B0604020202020204"/>
              </a:rPr>
              <a:t> Style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Scores:</a:t>
            </a:r>
            <a:endParaRPr sz="850">
              <a:latin typeface="Arial" panose="020B0604020202020204"/>
              <a:cs typeface="Arial" panose="020B0604020202020204"/>
            </a:endParaRPr>
          </a:p>
          <a:p>
            <a:pPr marL="1344930">
              <a:lnSpc>
                <a:spcPct val="100000"/>
              </a:lnSpc>
              <a:spcBef>
                <a:spcPts val="310"/>
              </a:spcBef>
              <a:tabLst>
                <a:tab pos="2167255" algn="l"/>
              </a:tabLst>
            </a:pPr>
            <a:r>
              <a:rPr sz="850" spc="-5" dirty="0">
                <a:solidFill>
                  <a:srgbClr val="3E3E3E"/>
                </a:solidFill>
                <a:latin typeface="Arial" panose="020B0604020202020204"/>
                <a:cs typeface="Arial" panose="020B0604020202020204"/>
              </a:rPr>
              <a:t>Value:</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	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t>
            </a:r>
            <a:endParaRPr sz="850">
              <a:latin typeface="Arial" panose="020B0604020202020204"/>
              <a:cs typeface="Arial" panose="020B0604020202020204"/>
            </a:endParaRPr>
          </a:p>
        </p:txBody>
      </p:sp>
      <p:sp>
        <p:nvSpPr>
          <p:cNvPr id="10" name="object 10"/>
          <p:cNvSpPr/>
          <p:nvPr/>
        </p:nvSpPr>
        <p:spPr>
          <a:xfrm>
            <a:off x="6307388" y="1788193"/>
            <a:ext cx="0" cy="107950"/>
          </a:xfrm>
          <a:custGeom>
            <a:avLst/>
            <a:gdLst/>
            <a:ahLst/>
            <a:cxnLst/>
            <a:rect l="l" t="t" r="r" b="b"/>
            <a:pathLst>
              <a:path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26534" y="1282436"/>
            <a:ext cx="692150" cy="621030"/>
          </a:xfrm>
          <a:prstGeom prst="rect">
            <a:avLst/>
          </a:prstGeom>
        </p:spPr>
        <p:txBody>
          <a:bodyPr vert="horz" wrap="square" lIns="0" tIns="87630" rIns="0" bIns="0" rtlCol="0">
            <a:spAutoFit/>
          </a:bodyPr>
          <a:lstStyle/>
          <a:p>
            <a:pPr marR="5080" algn="r">
              <a:lnSpc>
                <a:spcPct val="100000"/>
              </a:lnSpc>
              <a:spcBef>
                <a:spcPts val="690"/>
              </a:spcBef>
            </a:pPr>
            <a:r>
              <a:rPr sz="850" b="1" spc="5" dirty="0">
                <a:solidFill>
                  <a:srgbClr val="3E3E3E"/>
                </a:solidFill>
                <a:latin typeface="Arial" panose="020B0604020202020204"/>
                <a:cs typeface="Arial" panose="020B0604020202020204"/>
              </a:rPr>
              <a:t>3</a:t>
            </a:r>
            <a:r>
              <a:rPr sz="900" b="1" dirty="0">
                <a:solidFill>
                  <a:srgbClr val="3E3E3E"/>
                </a:solidFill>
                <a:latin typeface="Arial" panose="020B0604020202020204"/>
                <a:cs typeface="Arial" panose="020B0604020202020204"/>
              </a:rPr>
              <a:t>-Hold</a:t>
            </a:r>
            <a:endParaRPr sz="900">
              <a:latin typeface="Arial" panose="020B0604020202020204"/>
              <a:cs typeface="Arial" panose="020B0604020202020204"/>
            </a:endParaRPr>
          </a:p>
          <a:p>
            <a:pPr marL="292100">
              <a:lnSpc>
                <a:spcPct val="100000"/>
              </a:lnSpc>
              <a:spcBef>
                <a:spcPts val="545"/>
              </a:spcBef>
            </a:pPr>
            <a:r>
              <a:rPr sz="850" spc="-5" dirty="0">
                <a:solidFill>
                  <a:srgbClr val="3E3E3E"/>
                </a:solidFill>
                <a:latin typeface="Arial" panose="020B0604020202020204"/>
                <a:cs typeface="Arial" panose="020B0604020202020204"/>
              </a:rPr>
              <a:t>VGM:</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
            </a:r>
            <a:endParaRPr sz="850">
              <a:latin typeface="Arial" panose="020B0604020202020204"/>
              <a:cs typeface="Arial" panose="020B0604020202020204"/>
            </a:endParaRPr>
          </a:p>
          <a:p>
            <a:pPr marR="7620" algn="r">
              <a:lnSpc>
                <a:spcPct val="100000"/>
              </a:lnSpc>
              <a:spcBef>
                <a:spcPts val="430"/>
              </a:spcBef>
            </a:pPr>
            <a:r>
              <a:rPr sz="850" spc="-5" dirty="0">
                <a:solidFill>
                  <a:srgbClr val="3E3E3E"/>
                </a:solidFill>
                <a:latin typeface="Arial" panose="020B0604020202020204"/>
                <a:cs typeface="Arial" panose="020B0604020202020204"/>
              </a:rPr>
              <a:t>Momentum:</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
            </a:r>
            <a:endParaRPr sz="850">
              <a:latin typeface="Arial" panose="020B0604020202020204"/>
              <a:cs typeface="Arial" panose="020B0604020202020204"/>
            </a:endParaRPr>
          </a:p>
        </p:txBody>
      </p:sp>
      <p:sp>
        <p:nvSpPr>
          <p:cNvPr id="12" name="object 12"/>
          <p:cNvSpPr/>
          <p:nvPr/>
        </p:nvSpPr>
        <p:spPr>
          <a:xfrm>
            <a:off x="3517064" y="1319296"/>
            <a:ext cx="1261110" cy="0"/>
          </a:xfrm>
          <a:custGeom>
            <a:avLst/>
            <a:gdLst/>
            <a:ahLst/>
            <a:cxnLst/>
            <a:rect l="l" t="t" r="r" b="b"/>
            <a:pathLst>
              <a:path w="1261110">
                <a:moveTo>
                  <a:pt x="0" y="0"/>
                </a:moveTo>
                <a:lnTo>
                  <a:pt x="1260642" y="0"/>
                </a:lnTo>
              </a:path>
            </a:pathLst>
          </a:custGeom>
          <a:ln w="7686">
            <a:solidFill>
              <a:srgbClr val="CCCCCC"/>
            </a:solidFill>
          </a:ln>
        </p:spPr>
        <p:txBody>
          <a:bodyPr wrap="square" lIns="0" tIns="0" rIns="0" bIns="0" rtlCol="0"/>
          <a:lstStyle/>
          <a:p/>
        </p:txBody>
      </p:sp>
      <p:sp>
        <p:nvSpPr>
          <p:cNvPr id="13" name="object 13"/>
          <p:cNvSpPr/>
          <p:nvPr/>
        </p:nvSpPr>
        <p:spPr>
          <a:xfrm>
            <a:off x="4785393"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895" y="2132965"/>
            <a:ext cx="656590" cy="1790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38829D"/>
                </a:solidFill>
                <a:latin typeface="Arial" panose="020B0604020202020204"/>
                <a:cs typeface="Arial" panose="020B0604020202020204"/>
              </a:rPr>
              <a:t>Summary</a:t>
            </a:r>
            <a:endParaRPr sz="1050" b="1" spc="25" dirty="0">
              <a:solidFill>
                <a:srgbClr val="38829D"/>
              </a:solidFill>
              <a:latin typeface="Arial" panose="020B0604020202020204"/>
              <a:cs typeface="Arial" panose="020B0604020202020204"/>
            </a:endParaRPr>
          </a:p>
        </p:txBody>
      </p:sp>
      <p:sp>
        <p:nvSpPr>
          <p:cNvPr id="19" name="object 19"/>
          <p:cNvSpPr txBox="1"/>
          <p:nvPr/>
        </p:nvSpPr>
        <p:spPr>
          <a:xfrm>
            <a:off x="302794" y="2408120"/>
            <a:ext cx="2988945" cy="2339975"/>
          </a:xfrm>
          <a:prstGeom prst="rect">
            <a:avLst/>
          </a:prstGeom>
        </p:spPr>
        <p:txBody>
          <a:bodyPr vert="horz" wrap="square" lIns="0" tIns="12700" rIns="0" bIns="0" rtlCol="0">
            <a:spAutoFit/>
          </a:bodyPr>
          <a:lstStyle/>
          <a:p>
            <a:pPr marL="12700" marR="5080" algn="just">
              <a:lnSpc>
                <a:spcPct val="119000"/>
              </a:lnSpc>
              <a:spcBef>
                <a:spcPts val="100"/>
              </a:spcBef>
            </a:pPr>
            <a:r>
              <a:rPr sz="850" spc="-5" dirty="0">
                <a:solidFill>
                  <a:srgbClr val="3E3E3E"/>
                </a:solidFill>
                <a:latin typeface="Arial" panose="020B0604020202020204"/>
                <a:cs typeface="Arial" panose="020B0604020202020204"/>
              </a:rPr>
              <a:t>Shares of Visa have outperformed the industry in a year.  Numerous acquisitions and alliances paved the way for long-  term growth and consistently drove revenues. Technological  upgrades via investments bode well for Visa. Shift in  payments to the digital modes li is a boon too. The acquisition  of Visa Europe is a strategic fit as well. The coronavirus  vaccine development and the gradual revival of consumer  confidence will drive spending, expanding the company's  business volumes in turn. A strong balance sheet enables  investment in business. Its earnings of $1.42 per share beat  the SEABRIDGE Consensus Estimate by 11.8%, but were down 3%  year over year. However, high operating expenses stress the  operating margins. Ramped-up client initiatives will dent the  top line. Also, a sluggish cross-border business due to  coronavirus looms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endParaRPr sz="850">
              <a:latin typeface="Arial" panose="020B0604020202020204"/>
              <a:cs typeface="Arial" panose="020B0604020202020204"/>
            </a:endParaRPr>
          </a:p>
        </p:txBody>
      </p:sp>
      <p:sp>
        <p:nvSpPr>
          <p:cNvPr id="20" name="object 20"/>
          <p:cNvSpPr txBox="1"/>
          <p:nvPr/>
        </p:nvSpPr>
        <p:spPr>
          <a:xfrm>
            <a:off x="302794" y="4938629"/>
            <a:ext cx="979169" cy="43942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Data</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Overview</a:t>
            </a:r>
            <a:endParaRPr sz="1050">
              <a:solidFill>
                <a:srgbClr val="38829D"/>
              </a:solidFill>
              <a:latin typeface="Arial" panose="020B0604020202020204"/>
              <a:cs typeface="Arial" panose="020B0604020202020204"/>
            </a:endParaRPr>
          </a:p>
          <a:p>
            <a:pPr marL="12700">
              <a:lnSpc>
                <a:spcPct val="100000"/>
              </a:lnSpc>
              <a:spcBef>
                <a:spcPts val="935"/>
              </a:spcBef>
            </a:pPr>
            <a:r>
              <a:rPr sz="850" spc="-5" dirty="0">
                <a:solidFill>
                  <a:srgbClr val="3E3E3E"/>
                </a:solidFill>
                <a:latin typeface="Arial" panose="020B0604020202020204"/>
                <a:cs typeface="Arial" panose="020B0604020202020204"/>
              </a:rPr>
              <a:t>52 Week</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High-Low</a:t>
            </a:r>
            <a:endParaRPr sz="850">
              <a:latin typeface="Arial" panose="020B0604020202020204"/>
              <a:cs typeface="Arial" panose="020B0604020202020204"/>
            </a:endParaRPr>
          </a:p>
        </p:txBody>
      </p:sp>
      <p:sp>
        <p:nvSpPr>
          <p:cNvPr id="21" name="object 21"/>
          <p:cNvSpPr txBox="1"/>
          <p:nvPr/>
        </p:nvSpPr>
        <p:spPr>
          <a:xfrm>
            <a:off x="2424363" y="5223042"/>
            <a:ext cx="89916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$220.53 -</a:t>
            </a:r>
            <a:r>
              <a:rPr sz="850" b="1" spc="-4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$133.93</a:t>
            </a:r>
            <a:endParaRPr sz="850">
              <a:latin typeface="Arial" panose="020B0604020202020204"/>
              <a:cs typeface="Arial" panose="020B0604020202020204"/>
            </a:endParaRPr>
          </a:p>
        </p:txBody>
      </p:sp>
      <p:sp>
        <p:nvSpPr>
          <p:cNvPr id="22" name="object 22"/>
          <p:cNvSpPr txBox="1"/>
          <p:nvPr/>
        </p:nvSpPr>
        <p:spPr>
          <a:xfrm>
            <a:off x="302794" y="5453647"/>
            <a:ext cx="140716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20 Day Average Volume</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a:t>
            </a:r>
            <a:endParaRPr sz="850">
              <a:latin typeface="Arial" panose="020B0604020202020204"/>
              <a:cs typeface="Arial" panose="020B0604020202020204"/>
            </a:endParaRPr>
          </a:p>
        </p:txBody>
      </p:sp>
      <p:sp>
        <p:nvSpPr>
          <p:cNvPr id="23" name="object 23"/>
          <p:cNvSpPr txBox="1"/>
          <p:nvPr/>
        </p:nvSpPr>
        <p:spPr>
          <a:xfrm>
            <a:off x="2762584" y="5453647"/>
            <a:ext cx="56451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10,341,179</a:t>
            </a:r>
            <a:endParaRPr sz="850">
              <a:latin typeface="Arial" panose="020B0604020202020204"/>
              <a:cs typeface="Arial" panose="020B0604020202020204"/>
            </a:endParaRPr>
          </a:p>
        </p:txBody>
      </p:sp>
      <p:sp>
        <p:nvSpPr>
          <p:cNvPr id="24" name="object 24"/>
          <p:cNvSpPr txBox="1"/>
          <p:nvPr/>
        </p:nvSpPr>
        <p:spPr>
          <a:xfrm>
            <a:off x="302794" y="5684253"/>
            <a:ext cx="58166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Market</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t>
            </a:r>
            <a:endParaRPr sz="850">
              <a:latin typeface="Arial" panose="020B0604020202020204"/>
              <a:cs typeface="Arial" panose="020B0604020202020204"/>
            </a:endParaRPr>
          </a:p>
        </p:txBody>
      </p:sp>
      <p:sp>
        <p:nvSpPr>
          <p:cNvPr id="25" name="object 25"/>
          <p:cNvSpPr txBox="1"/>
          <p:nvPr/>
        </p:nvSpPr>
        <p:spPr>
          <a:xfrm>
            <a:off x="2862513" y="5684253"/>
            <a:ext cx="46228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$414.7</a:t>
            </a:r>
            <a:r>
              <a:rPr sz="850" b="1" spc="-6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B</a:t>
            </a:r>
            <a:endParaRPr sz="850">
              <a:latin typeface="Arial" panose="020B0604020202020204"/>
              <a:cs typeface="Arial" panose="020B0604020202020204"/>
            </a:endParaRPr>
          </a:p>
        </p:txBody>
      </p:sp>
      <p:sp>
        <p:nvSpPr>
          <p:cNvPr id="26" name="object 26"/>
          <p:cNvSpPr txBox="1"/>
          <p:nvPr/>
        </p:nvSpPr>
        <p:spPr>
          <a:xfrm>
            <a:off x="302794" y="5914858"/>
            <a:ext cx="92265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YTD Price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p:txBody>
      </p:sp>
      <p:sp>
        <p:nvSpPr>
          <p:cNvPr id="27" name="object 27"/>
          <p:cNvSpPr txBox="1"/>
          <p:nvPr/>
        </p:nvSpPr>
        <p:spPr>
          <a:xfrm>
            <a:off x="3016250" y="5914858"/>
            <a:ext cx="30670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-2.9%</a:t>
            </a:r>
            <a:endParaRPr sz="850">
              <a:latin typeface="Arial" panose="020B0604020202020204"/>
              <a:cs typeface="Arial" panose="020B0604020202020204"/>
            </a:endParaRPr>
          </a:p>
        </p:txBody>
      </p:sp>
      <p:sp>
        <p:nvSpPr>
          <p:cNvPr id="28" name="object 28"/>
          <p:cNvSpPr txBox="1"/>
          <p:nvPr/>
        </p:nvSpPr>
        <p:spPr>
          <a:xfrm>
            <a:off x="302794" y="6145463"/>
            <a:ext cx="24701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Beta</a:t>
            </a:r>
            <a:endParaRPr sz="850">
              <a:latin typeface="Arial" panose="020B0604020202020204"/>
              <a:cs typeface="Arial" panose="020B0604020202020204"/>
            </a:endParaRPr>
          </a:p>
        </p:txBody>
      </p:sp>
      <p:sp>
        <p:nvSpPr>
          <p:cNvPr id="29" name="object 29"/>
          <p:cNvSpPr txBox="1"/>
          <p:nvPr/>
        </p:nvSpPr>
        <p:spPr>
          <a:xfrm>
            <a:off x="3093118" y="6145463"/>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0.98</a:t>
            </a:r>
            <a:endParaRPr sz="850">
              <a:latin typeface="Arial" panose="020B0604020202020204"/>
              <a:cs typeface="Arial" panose="020B0604020202020204"/>
            </a:endParaRPr>
          </a:p>
        </p:txBody>
      </p:sp>
      <p:sp>
        <p:nvSpPr>
          <p:cNvPr id="30" name="object 30"/>
          <p:cNvSpPr txBox="1"/>
          <p:nvPr/>
        </p:nvSpPr>
        <p:spPr>
          <a:xfrm>
            <a:off x="302794" y="6376068"/>
            <a:ext cx="87503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Dividend / Div</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Yld</a:t>
            </a:r>
            <a:endParaRPr sz="850">
              <a:latin typeface="Arial" panose="020B0604020202020204"/>
              <a:cs typeface="Arial" panose="020B0604020202020204"/>
            </a:endParaRPr>
          </a:p>
        </p:txBody>
      </p:sp>
      <p:sp>
        <p:nvSpPr>
          <p:cNvPr id="31" name="object 31"/>
          <p:cNvSpPr txBox="1"/>
          <p:nvPr/>
        </p:nvSpPr>
        <p:spPr>
          <a:xfrm>
            <a:off x="2693402" y="6376068"/>
            <a:ext cx="62992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$1.28 /</a:t>
            </a:r>
            <a:r>
              <a:rPr sz="850" b="1" spc="-6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0.6%</a:t>
            </a:r>
            <a:endParaRPr sz="850">
              <a:latin typeface="Arial" panose="020B0604020202020204"/>
              <a:cs typeface="Arial" panose="020B0604020202020204"/>
            </a:endParaRPr>
          </a:p>
        </p:txBody>
      </p:sp>
      <p:sp>
        <p:nvSpPr>
          <p:cNvPr id="32" name="object 32"/>
          <p:cNvSpPr txBox="1"/>
          <p:nvPr/>
        </p:nvSpPr>
        <p:spPr>
          <a:xfrm>
            <a:off x="302794" y="6606674"/>
            <a:ext cx="40830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p:txBody>
      </p:sp>
      <p:sp>
        <p:nvSpPr>
          <p:cNvPr id="33" name="object 33"/>
          <p:cNvSpPr txBox="1"/>
          <p:nvPr/>
        </p:nvSpPr>
        <p:spPr>
          <a:xfrm>
            <a:off x="1724860" y="6606674"/>
            <a:ext cx="1604645" cy="154940"/>
          </a:xfrm>
          <a:prstGeom prst="rect">
            <a:avLst/>
          </a:prstGeom>
        </p:spPr>
        <p:txBody>
          <a:bodyPr vert="horz" wrap="square" lIns="0" tIns="12065" rIns="0" bIns="0" rtlCol="0">
            <a:spAutoFit/>
          </a:bodyPr>
          <a:lstStyle/>
          <a:p>
            <a:pPr marL="12700">
              <a:lnSpc>
                <a:spcPct val="100000"/>
              </a:lnSpc>
              <a:spcBef>
                <a:spcPts val="95"/>
              </a:spcBef>
            </a:pPr>
            <a:r>
              <a:rPr sz="850" b="1" u="sng" spc="-5" dirty="0">
                <a:solidFill>
                  <a:srgbClr val="0000FF"/>
                </a:solidFill>
                <a:uFill>
                  <a:solidFill>
                    <a:srgbClr val="0000FF"/>
                  </a:solidFill>
                </a:uFill>
                <a:latin typeface="Arial" panose="020B0604020202020204"/>
                <a:cs typeface="Arial" panose="020B0604020202020204"/>
                <a:hlinkClick r:id="rId1"/>
              </a:rPr>
              <a:t>Financial Transaction Services</a:t>
            </a:r>
            <a:endParaRPr sz="850">
              <a:latin typeface="Arial" panose="020B0604020202020204"/>
              <a:cs typeface="Arial" panose="020B0604020202020204"/>
            </a:endParaRPr>
          </a:p>
        </p:txBody>
      </p:sp>
      <p:sp>
        <p:nvSpPr>
          <p:cNvPr id="34" name="object 34"/>
          <p:cNvSpPr txBox="1"/>
          <p:nvPr/>
        </p:nvSpPr>
        <p:spPr>
          <a:xfrm>
            <a:off x="302794" y="6837279"/>
            <a:ext cx="1006475" cy="27305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SEABRIDGE Industry</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p:txBody>
      </p:sp>
      <p:sp>
        <p:nvSpPr>
          <p:cNvPr id="35" name="object 35"/>
          <p:cNvSpPr txBox="1"/>
          <p:nvPr/>
        </p:nvSpPr>
        <p:spPr>
          <a:xfrm>
            <a:off x="1863223" y="6837279"/>
            <a:ext cx="14668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Bottom 26% (187 out of</a:t>
            </a:r>
            <a:r>
              <a:rPr sz="850" b="1" spc="-2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p:txBody>
      </p:sp>
      <p:sp>
        <p:nvSpPr>
          <p:cNvPr id="36" name="object 36"/>
          <p:cNvSpPr txBox="1"/>
          <p:nvPr/>
        </p:nvSpPr>
        <p:spPr>
          <a:xfrm>
            <a:off x="302794" y="7252368"/>
            <a:ext cx="90487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Last EPS</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p:txBody>
      </p:sp>
      <p:sp>
        <p:nvSpPr>
          <p:cNvPr id="37" name="object 37"/>
          <p:cNvSpPr txBox="1"/>
          <p:nvPr/>
        </p:nvSpPr>
        <p:spPr>
          <a:xfrm>
            <a:off x="2993189" y="7252368"/>
            <a:ext cx="33083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11.8%</a:t>
            </a:r>
            <a:endParaRPr sz="850">
              <a:latin typeface="Arial" panose="020B0604020202020204"/>
              <a:cs typeface="Arial" panose="020B0604020202020204"/>
            </a:endParaRPr>
          </a:p>
        </p:txBody>
      </p:sp>
      <p:sp>
        <p:nvSpPr>
          <p:cNvPr id="38" name="object 38"/>
          <p:cNvSpPr txBox="1"/>
          <p:nvPr/>
        </p:nvSpPr>
        <p:spPr>
          <a:xfrm>
            <a:off x="302794" y="7482974"/>
            <a:ext cx="95885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Last Sales</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p:txBody>
      </p:sp>
      <p:sp>
        <p:nvSpPr>
          <p:cNvPr id="39" name="object 39"/>
          <p:cNvSpPr txBox="1"/>
          <p:nvPr/>
        </p:nvSpPr>
        <p:spPr>
          <a:xfrm>
            <a:off x="3054684" y="7482974"/>
            <a:ext cx="27114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3.2%</a:t>
            </a:r>
            <a:endParaRPr sz="850">
              <a:latin typeface="Arial" panose="020B0604020202020204"/>
              <a:cs typeface="Arial" panose="020B0604020202020204"/>
            </a:endParaRPr>
          </a:p>
        </p:txBody>
      </p:sp>
      <p:sp>
        <p:nvSpPr>
          <p:cNvPr id="40" name="object 40"/>
          <p:cNvSpPr txBox="1"/>
          <p:nvPr/>
        </p:nvSpPr>
        <p:spPr>
          <a:xfrm>
            <a:off x="302794" y="7713579"/>
            <a:ext cx="137160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EPS F1 Est- 4 week</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change</a:t>
            </a:r>
            <a:endParaRPr sz="850">
              <a:latin typeface="Arial" panose="020B0604020202020204"/>
              <a:cs typeface="Arial" panose="020B0604020202020204"/>
            </a:endParaRPr>
          </a:p>
        </p:txBody>
      </p:sp>
      <p:sp>
        <p:nvSpPr>
          <p:cNvPr id="41" name="object 41"/>
          <p:cNvSpPr txBox="1"/>
          <p:nvPr/>
        </p:nvSpPr>
        <p:spPr>
          <a:xfrm>
            <a:off x="3054684" y="7713579"/>
            <a:ext cx="27114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1.1%</a:t>
            </a:r>
            <a:endParaRPr sz="850">
              <a:latin typeface="Arial" panose="020B0604020202020204"/>
              <a:cs typeface="Arial" panose="020B0604020202020204"/>
            </a:endParaRPr>
          </a:p>
        </p:txBody>
      </p:sp>
      <p:sp>
        <p:nvSpPr>
          <p:cNvPr id="42" name="object 42"/>
          <p:cNvSpPr txBox="1"/>
          <p:nvPr/>
        </p:nvSpPr>
        <p:spPr>
          <a:xfrm>
            <a:off x="302794" y="7944184"/>
            <a:ext cx="1084580" cy="385445"/>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Expected Report</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p>
            <a:pPr marL="12700">
              <a:lnSpc>
                <a:spcPct val="100000"/>
              </a:lnSpc>
              <a:spcBef>
                <a:spcPts val="795"/>
              </a:spcBef>
            </a:pPr>
            <a:r>
              <a:rPr sz="850" spc="-5" dirty="0">
                <a:solidFill>
                  <a:srgbClr val="3E3E3E"/>
                </a:solidFill>
                <a:latin typeface="Arial" panose="020B0604020202020204"/>
                <a:cs typeface="Arial" panose="020B0604020202020204"/>
              </a:rPr>
              <a:t>Earnings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ESP</a:t>
            </a:r>
            <a:endParaRPr sz="850">
              <a:latin typeface="Arial" panose="020B0604020202020204"/>
              <a:cs typeface="Arial" panose="020B0604020202020204"/>
            </a:endParaRPr>
          </a:p>
        </p:txBody>
      </p:sp>
      <p:sp>
        <p:nvSpPr>
          <p:cNvPr id="43" name="object 43"/>
          <p:cNvSpPr txBox="1"/>
          <p:nvPr/>
        </p:nvSpPr>
        <p:spPr>
          <a:xfrm>
            <a:off x="2762584" y="7944184"/>
            <a:ext cx="564515" cy="385445"/>
          </a:xfrm>
          <a:prstGeom prst="rect">
            <a:avLst/>
          </a:prstGeom>
        </p:spPr>
        <p:txBody>
          <a:bodyPr vert="horz" wrap="square" lIns="0" tIns="12065" rIns="0" bIns="0" rtlCol="0">
            <a:spAutoFit/>
          </a:bodyPr>
          <a:lstStyle/>
          <a:p>
            <a:pPr marR="5080" algn="r">
              <a:lnSpc>
                <a:spcPct val="100000"/>
              </a:lnSpc>
              <a:spcBef>
                <a:spcPts val="95"/>
              </a:spcBef>
            </a:pPr>
            <a:r>
              <a:rPr sz="850" b="1" spc="-5" dirty="0">
                <a:solidFill>
                  <a:srgbClr val="3E3E3E"/>
                </a:solidFill>
                <a:latin typeface="Arial" panose="020B0604020202020204"/>
                <a:cs typeface="Arial" panose="020B0604020202020204"/>
              </a:rPr>
              <a:t>04/29/2021</a:t>
            </a:r>
            <a:endParaRPr sz="850">
              <a:latin typeface="Arial" panose="020B0604020202020204"/>
              <a:cs typeface="Arial" panose="020B0604020202020204"/>
            </a:endParaRPr>
          </a:p>
          <a:p>
            <a:pPr marR="8890" algn="r">
              <a:lnSpc>
                <a:spcPct val="100000"/>
              </a:lnSpc>
              <a:spcBef>
                <a:spcPts val="795"/>
              </a:spcBef>
            </a:pPr>
            <a:r>
              <a:rPr sz="850" b="1" spc="-5" dirty="0">
                <a:solidFill>
                  <a:srgbClr val="3E3E3E"/>
                </a:solidFill>
                <a:latin typeface="Arial" panose="020B0604020202020204"/>
                <a:cs typeface="Arial" panose="020B0604020202020204"/>
              </a:rPr>
              <a:t>-0.5%</a:t>
            </a:r>
            <a:endParaRPr sz="850">
              <a:latin typeface="Arial" panose="020B0604020202020204"/>
              <a:cs typeface="Arial" panose="020B0604020202020204"/>
            </a:endParaRPr>
          </a:p>
        </p:txBody>
      </p:sp>
      <p:sp>
        <p:nvSpPr>
          <p:cNvPr id="44" name="object 44"/>
          <p:cNvSpPr txBox="1"/>
          <p:nvPr/>
        </p:nvSpPr>
        <p:spPr>
          <a:xfrm>
            <a:off x="302794" y="8589879"/>
            <a:ext cx="45021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P/E</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45" name="object 45"/>
          <p:cNvSpPr txBox="1"/>
          <p:nvPr/>
        </p:nvSpPr>
        <p:spPr>
          <a:xfrm>
            <a:off x="3093118" y="8589879"/>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42.6</a:t>
            </a:r>
            <a:endParaRPr sz="850">
              <a:latin typeface="Arial" panose="020B0604020202020204"/>
              <a:cs typeface="Arial" panose="020B0604020202020204"/>
            </a:endParaRPr>
          </a:p>
        </p:txBody>
      </p:sp>
      <p:sp>
        <p:nvSpPr>
          <p:cNvPr id="46" name="object 46"/>
          <p:cNvSpPr txBox="1"/>
          <p:nvPr/>
        </p:nvSpPr>
        <p:spPr>
          <a:xfrm>
            <a:off x="302794" y="8820484"/>
            <a:ext cx="408305" cy="385445"/>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P/E</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a:p>
            <a:pPr marL="12700">
              <a:lnSpc>
                <a:spcPct val="100000"/>
              </a:lnSpc>
              <a:spcBef>
                <a:spcPts val="795"/>
              </a:spcBef>
            </a:pPr>
            <a:r>
              <a:rPr sz="850" spc="-5" dirty="0">
                <a:solidFill>
                  <a:srgbClr val="3E3E3E"/>
                </a:solidFill>
                <a:latin typeface="Arial" panose="020B0604020202020204"/>
                <a:cs typeface="Arial" panose="020B0604020202020204"/>
              </a:rPr>
              <a:t>PEG</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F1</a:t>
            </a:r>
            <a:endParaRPr sz="850">
              <a:latin typeface="Arial" panose="020B0604020202020204"/>
              <a:cs typeface="Arial" panose="020B0604020202020204"/>
            </a:endParaRPr>
          </a:p>
        </p:txBody>
      </p:sp>
      <p:sp>
        <p:nvSpPr>
          <p:cNvPr id="47" name="object 47"/>
          <p:cNvSpPr txBox="1"/>
          <p:nvPr/>
        </p:nvSpPr>
        <p:spPr>
          <a:xfrm>
            <a:off x="3093118" y="8820484"/>
            <a:ext cx="236854" cy="385445"/>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38.7</a:t>
            </a:r>
            <a:endParaRPr sz="850">
              <a:latin typeface="Arial" panose="020B0604020202020204"/>
              <a:cs typeface="Arial" panose="020B0604020202020204"/>
            </a:endParaRPr>
          </a:p>
          <a:p>
            <a:pPr marL="73660">
              <a:lnSpc>
                <a:spcPct val="100000"/>
              </a:lnSpc>
              <a:spcBef>
                <a:spcPts val="795"/>
              </a:spcBef>
            </a:pPr>
            <a:r>
              <a:rPr sz="850" b="1" spc="-5" dirty="0">
                <a:solidFill>
                  <a:srgbClr val="3E3E3E"/>
                </a:solidFill>
                <a:latin typeface="Arial" panose="020B0604020202020204"/>
                <a:cs typeface="Arial" panose="020B0604020202020204"/>
              </a:rPr>
              <a:t>2.4</a:t>
            </a:r>
            <a:endParaRPr sz="850">
              <a:latin typeface="Arial" panose="020B0604020202020204"/>
              <a:cs typeface="Arial" panose="020B0604020202020204"/>
            </a:endParaRPr>
          </a:p>
        </p:txBody>
      </p:sp>
      <p:sp>
        <p:nvSpPr>
          <p:cNvPr id="48" name="object 48"/>
          <p:cNvSpPr txBox="1"/>
          <p:nvPr/>
        </p:nvSpPr>
        <p:spPr>
          <a:xfrm>
            <a:off x="302794" y="9281695"/>
            <a:ext cx="45021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P/S</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49" name="object 49"/>
          <p:cNvSpPr txBox="1"/>
          <p:nvPr/>
        </p:nvSpPr>
        <p:spPr>
          <a:xfrm>
            <a:off x="3093118" y="9281695"/>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19.3</a:t>
            </a:r>
            <a:endParaRPr sz="850">
              <a:latin typeface="Arial" panose="020B0604020202020204"/>
              <a:cs typeface="Arial" panose="020B0604020202020204"/>
            </a:endParaRPr>
          </a:p>
        </p:txBody>
      </p:sp>
      <p:sp>
        <p:nvSpPr>
          <p:cNvPr id="50" name="object 50"/>
          <p:cNvSpPr txBox="1"/>
          <p:nvPr/>
        </p:nvSpPr>
        <p:spPr>
          <a:xfrm>
            <a:off x="4372175" y="212658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Price, </a:t>
            </a:r>
            <a:r>
              <a:rPr sz="1050" b="1" spc="20" dirty="0">
                <a:solidFill>
                  <a:srgbClr val="38829D"/>
                </a:solidFill>
                <a:latin typeface="Arial" panose="020B0604020202020204"/>
                <a:cs typeface="Arial" panose="020B0604020202020204"/>
              </a:rPr>
              <a:t>Consensus </a:t>
            </a:r>
            <a:r>
              <a:rPr sz="1050" b="1" spc="25" dirty="0">
                <a:solidFill>
                  <a:srgbClr val="38829D"/>
                </a:solidFill>
                <a:latin typeface="Arial" panose="020B0604020202020204"/>
                <a:cs typeface="Arial" panose="020B0604020202020204"/>
              </a:rPr>
              <a:t>&amp;</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Surprise</a:t>
            </a:r>
            <a:endParaRPr sz="1050" b="1" spc="20" dirty="0">
              <a:solidFill>
                <a:srgbClr val="38829D"/>
              </a:solidFill>
              <a:latin typeface="Arial" panose="020B0604020202020204"/>
              <a:cs typeface="Arial" panose="020B0604020202020204"/>
            </a:endParaRPr>
          </a:p>
        </p:txBody>
      </p:sp>
      <p:sp>
        <p:nvSpPr>
          <p:cNvPr id="51" name="object 51"/>
          <p:cNvSpPr/>
          <p:nvPr/>
        </p:nvSpPr>
        <p:spPr>
          <a:xfrm>
            <a:off x="3490160" y="2314742"/>
            <a:ext cx="3689684" cy="2482850"/>
          </a:xfrm>
          <a:prstGeom prst="rect">
            <a:avLst/>
          </a:prstGeom>
          <a:blipFill>
            <a:blip r:embed="rId2" cstate="print"/>
            <a:stretch>
              <a:fillRect/>
            </a:stretch>
          </a:blipFill>
        </p:spPr>
        <p:txBody>
          <a:bodyPr wrap="square" lIns="0" tIns="0" rIns="0" bIns="0" rtlCol="0"/>
          <a:lstStyle/>
          <a:p/>
        </p:txBody>
      </p:sp>
      <p:sp>
        <p:nvSpPr>
          <p:cNvPr id="52" name="object 52"/>
          <p:cNvSpPr/>
          <p:nvPr/>
        </p:nvSpPr>
        <p:spPr>
          <a:xfrm>
            <a:off x="3843755" y="5243429"/>
            <a:ext cx="968542" cy="76868"/>
          </a:xfrm>
          <a:prstGeom prst="rect">
            <a:avLst/>
          </a:prstGeom>
          <a:blipFill>
            <a:blip r:embed="rId3" cstate="print"/>
            <a:stretch>
              <a:fillRect/>
            </a:stretch>
          </a:blipFill>
        </p:spPr>
        <p:txBody>
          <a:bodyPr wrap="square" lIns="0" tIns="0" rIns="0" bIns="0" rtlCol="0"/>
          <a:lstStyle/>
          <a:p/>
        </p:txBody>
      </p:sp>
      <p:sp>
        <p:nvSpPr>
          <p:cNvPr id="53" name="object 53"/>
          <p:cNvSpPr txBox="1"/>
          <p:nvPr/>
        </p:nvSpPr>
        <p:spPr>
          <a:xfrm>
            <a:off x="3477460" y="4938629"/>
            <a:ext cx="2440305" cy="43942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Sales and </a:t>
            </a:r>
            <a:r>
              <a:rPr sz="1050" b="1" spc="25" dirty="0">
                <a:solidFill>
                  <a:srgbClr val="38829D"/>
                </a:solidFill>
                <a:latin typeface="Arial" panose="020B0604020202020204"/>
                <a:cs typeface="Arial" panose="020B0604020202020204"/>
              </a:rPr>
              <a:t>EPS </a:t>
            </a:r>
            <a:r>
              <a:rPr sz="1050" b="1" spc="20" dirty="0">
                <a:solidFill>
                  <a:srgbClr val="38829D"/>
                </a:solidFill>
                <a:latin typeface="Arial" panose="020B0604020202020204"/>
                <a:cs typeface="Arial" panose="020B0604020202020204"/>
              </a:rPr>
              <a:t>Growth Rates </a:t>
            </a:r>
            <a:r>
              <a:rPr sz="1050" b="1" spc="15" dirty="0">
                <a:solidFill>
                  <a:srgbClr val="38829D"/>
                </a:solidFill>
                <a:latin typeface="Arial" panose="020B0604020202020204"/>
                <a:cs typeface="Arial" panose="020B0604020202020204"/>
              </a:rPr>
              <a:t>(Y/Y</a:t>
            </a:r>
            <a:r>
              <a:rPr sz="1050" b="1" spc="-8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a:t>
            </a:r>
            <a:endParaRPr sz="1050">
              <a:solidFill>
                <a:srgbClr val="38829D"/>
              </a:solidFill>
              <a:latin typeface="Arial" panose="020B0604020202020204"/>
              <a:cs typeface="Arial" panose="020B0604020202020204"/>
            </a:endParaRPr>
          </a:p>
          <a:p>
            <a:pPr marL="12700">
              <a:lnSpc>
                <a:spcPct val="100000"/>
              </a:lnSpc>
              <a:spcBef>
                <a:spcPts val="935"/>
              </a:spcBef>
              <a:tabLst>
                <a:tab pos="1757045" algn="l"/>
              </a:tabLst>
            </a:pPr>
            <a:r>
              <a:rPr sz="850" spc="-5" dirty="0">
                <a:solidFill>
                  <a:srgbClr val="3E3E3E"/>
                </a:solidFill>
                <a:latin typeface="Arial" panose="020B0604020202020204"/>
                <a:cs typeface="Arial" panose="020B0604020202020204"/>
              </a:rPr>
              <a:t>Sales	EPS</a:t>
            </a:r>
            <a:endParaRPr sz="850">
              <a:latin typeface="Arial" panose="020B0604020202020204"/>
              <a:cs typeface="Arial" panose="020B0604020202020204"/>
            </a:endParaRPr>
          </a:p>
        </p:txBody>
      </p:sp>
      <p:sp>
        <p:nvSpPr>
          <p:cNvPr id="54" name="object 54"/>
          <p:cNvSpPr/>
          <p:nvPr/>
        </p:nvSpPr>
        <p:spPr>
          <a:xfrm>
            <a:off x="5535268" y="5243429"/>
            <a:ext cx="968134" cy="76868"/>
          </a:xfrm>
          <a:prstGeom prst="rect">
            <a:avLst/>
          </a:prstGeom>
          <a:blipFill>
            <a:blip r:embed="rId4" cstate="print"/>
            <a:stretch>
              <a:fillRect/>
            </a:stretch>
          </a:blipFill>
        </p:spPr>
        <p:txBody>
          <a:bodyPr wrap="square" lIns="0" tIns="0" rIns="0" bIns="0" rtlCol="0"/>
          <a:lstStyle/>
          <a:p/>
        </p:txBody>
      </p:sp>
      <p:sp>
        <p:nvSpPr>
          <p:cNvPr id="55" name="object 55"/>
          <p:cNvSpPr/>
          <p:nvPr/>
        </p:nvSpPr>
        <p:spPr>
          <a:xfrm>
            <a:off x="3797634" y="5620084"/>
            <a:ext cx="3297655" cy="1268328"/>
          </a:xfrm>
          <a:prstGeom prst="rect">
            <a:avLst/>
          </a:prstGeom>
          <a:blipFill>
            <a:blip r:embed="rId5" cstate="print"/>
            <a:stretch>
              <a:fillRect/>
            </a:stretch>
          </a:blipFill>
        </p:spPr>
        <p:txBody>
          <a:bodyPr wrap="square" lIns="0" tIns="0" rIns="0" bIns="0" rtlCol="0"/>
          <a:lstStyle/>
          <a:p/>
        </p:txBody>
      </p:sp>
      <p:graphicFrame>
        <p:nvGraphicFramePr>
          <p:cNvPr id="56" name="object 56"/>
          <p:cNvGraphicFramePr>
            <a:graphicFrameLocks noGrp="1"/>
          </p:cNvGraphicFramePr>
          <p:nvPr>
            <p:custDataLst>
              <p:tags r:id="rId6"/>
            </p:custDataLst>
          </p:nvPr>
        </p:nvGraphicFramePr>
        <p:xfrm>
          <a:off x="3458410" y="7139812"/>
          <a:ext cx="3801745" cy="2352675"/>
        </p:xfrm>
        <a:graphic>
          <a:graphicData uri="http://schemas.openxmlformats.org/drawingml/2006/table">
            <a:tbl>
              <a:tblPr firstRow="1" bandRow="1">
                <a:tableStyleId>{2D5ABB26-0587-4C30-8999-92F81FD0307C}</a:tableStyleId>
              </a:tblPr>
              <a:tblGrid>
                <a:gridCol w="327660"/>
                <a:gridCol w="861694"/>
                <a:gridCol w="683895"/>
                <a:gridCol w="683894"/>
                <a:gridCol w="637540"/>
                <a:gridCol w="604520"/>
              </a:tblGrid>
              <a:tr h="213775">
                <a:tc gridSpan="6">
                  <a:txBody>
                    <a:bodyPr/>
                    <a:lstStyle/>
                    <a:p>
                      <a:pPr marL="31750">
                        <a:lnSpc>
                          <a:spcPts val="1195"/>
                        </a:lnSpc>
                      </a:pPr>
                      <a:r>
                        <a:rPr sz="1050" b="1" spc="20" dirty="0">
                          <a:solidFill>
                            <a:srgbClr val="38829D"/>
                          </a:solidFill>
                          <a:latin typeface="Arial" panose="020B0604020202020204"/>
                          <a:cs typeface="Arial" panose="020B0604020202020204"/>
                        </a:rPr>
                        <a:t>Sales Estimates </a:t>
                      </a:r>
                      <a:r>
                        <a:rPr sz="850" b="1" spc="-5" dirty="0">
                          <a:latin typeface="Arial" panose="020B0604020202020204"/>
                          <a:cs typeface="Arial" panose="020B0604020202020204"/>
                        </a:rPr>
                        <a:t>(millions of</a:t>
                      </a:r>
                      <a:r>
                        <a:rPr sz="850" b="1" spc="-105"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a:txBody>
                  <a:tcPr marL="0" marR="0" marT="0" marB="0"/>
                </a:tc>
                <a:tc hMerge="1">
                  <a:tcPr marL="0" marR="0" marT="0" marB="0"/>
                </a:tc>
                <a:tc hMerge="1">
                  <a:tcPr marL="0" marR="0" marT="0" marB="0"/>
                </a:tc>
                <a:tc hMerge="1">
                  <a:tcPr marL="0" marR="0" marT="0" marB="0"/>
                </a:tc>
                <a:tc hMerge="1">
                  <a:tcPr marL="0" marR="0" marT="0" marB="0"/>
                </a:tc>
                <a:tc hMerge="1">
                  <a:tcPr marL="0" marR="0" marT="0" marB="0"/>
                </a:tc>
              </a:tr>
              <a:tr h="184363">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48590"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48590"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48590"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0223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22225"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lstStyle/>
                    <a:p>
                      <a:pPr marR="17145" algn="ct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6,663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6,647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6,814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02870" algn="r">
                        <a:lnSpc>
                          <a:spcPct val="100000"/>
                        </a:lnSpc>
                        <a:spcBef>
                          <a:spcPts val="450"/>
                        </a:spcBef>
                      </a:pPr>
                      <a:r>
                        <a:rPr sz="850" spc="-5" dirty="0">
                          <a:solidFill>
                            <a:srgbClr val="3E3E3E"/>
                          </a:solidFill>
                          <a:latin typeface="Arial" panose="020B0604020202020204"/>
                          <a:cs typeface="Arial" panose="020B0604020202020204"/>
                        </a:rPr>
                        <a:t>7,243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25400" algn="r">
                        <a:lnSpc>
                          <a:spcPct val="100000"/>
                        </a:lnSpc>
                        <a:spcBef>
                          <a:spcPts val="450"/>
                        </a:spcBef>
                      </a:pPr>
                      <a:r>
                        <a:rPr sz="850" spc="-5" dirty="0">
                          <a:solidFill>
                            <a:srgbClr val="3E3E3E"/>
                          </a:solidFill>
                          <a:latin typeface="Arial" panose="020B0604020202020204"/>
                          <a:cs typeface="Arial" panose="020B0604020202020204"/>
                        </a:rPr>
                        <a:t>27,273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544">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5,687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5,561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5,810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102870" algn="r">
                        <a:lnSpc>
                          <a:spcPct val="100000"/>
                        </a:lnSpc>
                        <a:spcBef>
                          <a:spcPts val="200"/>
                        </a:spcBef>
                      </a:pPr>
                      <a:r>
                        <a:rPr sz="850" spc="-5" dirty="0">
                          <a:solidFill>
                            <a:srgbClr val="3E3E3E"/>
                          </a:solidFill>
                          <a:latin typeface="Arial" panose="020B0604020202020204"/>
                          <a:cs typeface="Arial" panose="020B0604020202020204"/>
                        </a:rPr>
                        <a:t>6,246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25400" algn="r">
                        <a:lnSpc>
                          <a:spcPct val="100000"/>
                        </a:lnSpc>
                        <a:spcBef>
                          <a:spcPts val="200"/>
                        </a:spcBef>
                      </a:pPr>
                      <a:r>
                        <a:rPr sz="850" spc="-5" dirty="0">
                          <a:solidFill>
                            <a:srgbClr val="3E3E3E"/>
                          </a:solidFill>
                          <a:latin typeface="Arial" panose="020B0604020202020204"/>
                          <a:cs typeface="Arial" panose="020B0604020202020204"/>
                        </a:rPr>
                        <a:t>23,278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6,054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5,854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ct val="100000"/>
                        </a:lnSpc>
                        <a:spcBef>
                          <a:spcPts val="200"/>
                        </a:spcBef>
                      </a:pPr>
                      <a:r>
                        <a:rPr sz="850" spc="-5" dirty="0">
                          <a:solidFill>
                            <a:srgbClr val="3E3E3E"/>
                          </a:solidFill>
                          <a:latin typeface="Arial" panose="020B0604020202020204"/>
                          <a:cs typeface="Arial" panose="020B0604020202020204"/>
                        </a:rPr>
                        <a:t>4,837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02870" algn="r">
                        <a:lnSpc>
                          <a:spcPct val="100000"/>
                        </a:lnSpc>
                        <a:spcBef>
                          <a:spcPts val="200"/>
                        </a:spcBef>
                      </a:pPr>
                      <a:r>
                        <a:rPr sz="850" spc="-5" dirty="0">
                          <a:solidFill>
                            <a:srgbClr val="3E3E3E"/>
                          </a:solidFill>
                          <a:latin typeface="Arial" panose="020B0604020202020204"/>
                          <a:cs typeface="Arial" panose="020B0604020202020204"/>
                        </a:rPr>
                        <a:t>5,101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5400" algn="r">
                        <a:lnSpc>
                          <a:spcPct val="100000"/>
                        </a:lnSpc>
                        <a:spcBef>
                          <a:spcPts val="200"/>
                        </a:spcBef>
                      </a:pPr>
                      <a:r>
                        <a:rPr sz="850" spc="-5" dirty="0">
                          <a:solidFill>
                            <a:srgbClr val="3E3E3E"/>
                          </a:solidFill>
                          <a:latin typeface="Arial" panose="020B0604020202020204"/>
                          <a:cs typeface="Arial" panose="020B0604020202020204"/>
                        </a:rPr>
                        <a:t>21,846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63882">
                <a:tc>
                  <a:txBody>
                    <a:bodyPr/>
                    <a:lstStyle/>
                    <a:p>
                      <a:pPr marL="12065" algn="ctr">
                        <a:lnSpc>
                          <a:spcPct val="100000"/>
                        </a:lnSpc>
                        <a:spcBef>
                          <a:spcPts val="625"/>
                        </a:spcBef>
                      </a:pPr>
                      <a:r>
                        <a:rPr sz="1050" b="1" spc="25" dirty="0">
                          <a:solidFill>
                            <a:srgbClr val="38829D"/>
                          </a:solidFill>
                          <a:latin typeface="Arial" panose="020B0604020202020204"/>
                          <a:cs typeface="Arial" panose="020B0604020202020204"/>
                        </a:rPr>
                        <a:t>EPS</a:t>
                      </a:r>
                      <a:endParaRPr sz="1050" b="1" spc="25" dirty="0">
                        <a:solidFill>
                          <a:srgbClr val="38829D"/>
                        </a:solidFill>
                        <a:latin typeface="Arial" panose="020B0604020202020204"/>
                        <a:cs typeface="Arial" panose="020B0604020202020204"/>
                      </a:endParaRPr>
                    </a:p>
                  </a:txBody>
                  <a:tcPr marL="0" marR="0" marT="79375" marB="0"/>
                </a:tc>
                <a:tc>
                  <a:txBody>
                    <a:bodyPr/>
                    <a:lstStyle/>
                    <a:p>
                      <a:pPr marR="180975" algn="r">
                        <a:lnSpc>
                          <a:spcPct val="100000"/>
                        </a:lnSpc>
                        <a:spcBef>
                          <a:spcPts val="625"/>
                        </a:spcBef>
                      </a:pPr>
                      <a:r>
                        <a:rPr sz="1050" b="1" dirty="0">
                          <a:solidFill>
                            <a:srgbClr val="38829D"/>
                          </a:solidFill>
                          <a:latin typeface="Arial" panose="020B0604020202020204"/>
                          <a:cs typeface="Arial" panose="020B0604020202020204"/>
                        </a:rPr>
                        <a:t>Estimates</a:t>
                      </a:r>
                      <a:endParaRPr sz="1050" b="1" dirty="0">
                        <a:solidFill>
                          <a:srgbClr val="38829D"/>
                        </a:solidFill>
                        <a:latin typeface="Arial" panose="020B0604020202020204"/>
                        <a:cs typeface="Arial" panose="020B0604020202020204"/>
                      </a:endParaRPr>
                    </a:p>
                  </a:txBody>
                  <a:tcPr marL="0" marR="0" marT="79375"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r>
              <a:tr h="206275">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48590" algn="r">
                        <a:lnSpc>
                          <a:spcPct val="100000"/>
                        </a:lnSpc>
                        <a:spcBef>
                          <a:spcPts val="100"/>
                        </a:spcBef>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48590" algn="r">
                        <a:lnSpc>
                          <a:spcPct val="100000"/>
                        </a:lnSpc>
                        <a:spcBef>
                          <a:spcPts val="10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48590" algn="r">
                        <a:lnSpc>
                          <a:spcPct val="100000"/>
                        </a:lnSpc>
                        <a:spcBef>
                          <a:spcPts val="10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02235" algn="r">
                        <a:lnSpc>
                          <a:spcPct val="100000"/>
                        </a:lnSpc>
                        <a:spcBef>
                          <a:spcPts val="10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22225" algn="r">
                        <a:lnSpc>
                          <a:spcPct val="100000"/>
                        </a:lnSpc>
                        <a:spcBef>
                          <a:spcPts val="10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12700" marB="0">
                    <a:lnB w="9525">
                      <a:solidFill>
                        <a:srgbClr val="CCCCCC"/>
                      </a:solidFill>
                      <a:prstDash val="solid"/>
                    </a:lnB>
                  </a:tcPr>
                </a:tc>
              </a:tr>
              <a:tr h="249567">
                <a:tc>
                  <a:txBody>
                    <a:bodyPr/>
                    <a:lstStyle/>
                    <a:p>
                      <a:pPr marR="17145" algn="ct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$1.68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$1.65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49225" algn="r">
                        <a:lnSpc>
                          <a:spcPct val="100000"/>
                        </a:lnSpc>
                        <a:spcBef>
                          <a:spcPts val="450"/>
                        </a:spcBef>
                      </a:pPr>
                      <a:r>
                        <a:rPr sz="850" spc="-5" dirty="0">
                          <a:solidFill>
                            <a:srgbClr val="3E3E3E"/>
                          </a:solidFill>
                          <a:latin typeface="Arial" panose="020B0604020202020204"/>
                          <a:cs typeface="Arial" panose="020B0604020202020204"/>
                        </a:rPr>
                        <a:t>$1.70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02870" algn="r">
                        <a:lnSpc>
                          <a:spcPct val="100000"/>
                        </a:lnSpc>
                        <a:spcBef>
                          <a:spcPts val="450"/>
                        </a:spcBef>
                      </a:pPr>
                      <a:r>
                        <a:rPr sz="850" spc="-5" dirty="0">
                          <a:solidFill>
                            <a:srgbClr val="3E3E3E"/>
                          </a:solidFill>
                          <a:latin typeface="Arial" panose="020B0604020202020204"/>
                          <a:cs typeface="Arial" panose="020B0604020202020204"/>
                        </a:rPr>
                        <a:t>$1.82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24130" algn="r">
                        <a:lnSpc>
                          <a:spcPct val="100000"/>
                        </a:lnSpc>
                        <a:spcBef>
                          <a:spcPts val="450"/>
                        </a:spcBef>
                      </a:pPr>
                      <a:r>
                        <a:rPr sz="850" spc="-5" dirty="0">
                          <a:solidFill>
                            <a:srgbClr val="3E3E3E"/>
                          </a:solidFill>
                          <a:latin typeface="Arial" panose="020B0604020202020204"/>
                          <a:cs typeface="Arial" panose="020B0604020202020204"/>
                        </a:rPr>
                        <a:t>$6.81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r>
              <a:tr h="166648">
                <a:tc>
                  <a:txBody>
                    <a:bodyPr/>
                    <a:lstStyle/>
                    <a:p>
                      <a:pPr marR="17145" algn="ctr">
                        <a:lnSpc>
                          <a:spcPts val="935"/>
                        </a:lnSpc>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0" marB="0"/>
                </a:tc>
                <a:tc>
                  <a:txBody>
                    <a:bodyPr/>
                    <a:lstStyle/>
                    <a:p>
                      <a:pPr marR="149225" algn="r">
                        <a:lnSpc>
                          <a:spcPts val="935"/>
                        </a:lnSpc>
                      </a:pPr>
                      <a:r>
                        <a:rPr sz="850" spc="-5" dirty="0">
                          <a:solidFill>
                            <a:srgbClr val="3E3E3E"/>
                          </a:solidFill>
                          <a:latin typeface="Arial" panose="020B0604020202020204"/>
                          <a:cs typeface="Arial" panose="020B0604020202020204"/>
                        </a:rPr>
                        <a:t>$1.42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lstStyle/>
                    <a:p>
                      <a:pPr marR="149225" algn="r">
                        <a:lnSpc>
                          <a:spcPts val="935"/>
                        </a:lnSpc>
                      </a:pPr>
                      <a:r>
                        <a:rPr sz="850" spc="-5" dirty="0">
                          <a:solidFill>
                            <a:srgbClr val="3E3E3E"/>
                          </a:solidFill>
                          <a:latin typeface="Arial" panose="020B0604020202020204"/>
                          <a:cs typeface="Arial" panose="020B0604020202020204"/>
                        </a:rPr>
                        <a:t>$1.27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149225" algn="r">
                        <a:lnSpc>
                          <a:spcPts val="935"/>
                        </a:lnSpc>
                      </a:pPr>
                      <a:r>
                        <a:rPr sz="850" spc="-5" dirty="0">
                          <a:solidFill>
                            <a:srgbClr val="3E3E3E"/>
                          </a:solidFill>
                          <a:latin typeface="Arial" panose="020B0604020202020204"/>
                          <a:cs typeface="Arial" panose="020B0604020202020204"/>
                        </a:rPr>
                        <a:t>$1.35</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102870" algn="r">
                        <a:lnSpc>
                          <a:spcPts val="935"/>
                        </a:lnSpc>
                      </a:pPr>
                      <a:r>
                        <a:rPr sz="850" spc="-5" dirty="0">
                          <a:solidFill>
                            <a:srgbClr val="3E3E3E"/>
                          </a:solidFill>
                          <a:latin typeface="Arial" panose="020B0604020202020204"/>
                          <a:cs typeface="Arial" panose="020B0604020202020204"/>
                        </a:rPr>
                        <a:t>$1.47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24130" algn="r">
                        <a:lnSpc>
                          <a:spcPts val="935"/>
                        </a:lnSpc>
                      </a:pPr>
                      <a:r>
                        <a:rPr sz="850" spc="-5" dirty="0">
                          <a:solidFill>
                            <a:srgbClr val="3E3E3E"/>
                          </a:solidFill>
                          <a:latin typeface="Arial" panose="020B0604020202020204"/>
                          <a:cs typeface="Arial" panose="020B0604020202020204"/>
                        </a:rPr>
                        <a:t>$5.49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r>
              <a:tr h="156199">
                <a:tc>
                  <a:txBody>
                    <a:bodyPr/>
                    <a:lstStyle/>
                    <a:p>
                      <a:pPr marR="17145" algn="ct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lstStyle/>
                    <a:p>
                      <a:pPr marR="149225" algn="r">
                        <a:lnSpc>
                          <a:spcPts val="930"/>
                        </a:lnSpc>
                        <a:spcBef>
                          <a:spcPts val="200"/>
                        </a:spcBef>
                      </a:pPr>
                      <a:r>
                        <a:rPr sz="850" spc="-5" dirty="0">
                          <a:solidFill>
                            <a:srgbClr val="3E3E3E"/>
                          </a:solidFill>
                          <a:latin typeface="Arial" panose="020B0604020202020204"/>
                          <a:cs typeface="Arial" panose="020B0604020202020204"/>
                        </a:rPr>
                        <a:t>$1.46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ts val="930"/>
                        </a:lnSpc>
                        <a:spcBef>
                          <a:spcPts val="200"/>
                        </a:spcBef>
                      </a:pPr>
                      <a:r>
                        <a:rPr sz="850" spc="-5" dirty="0">
                          <a:solidFill>
                            <a:srgbClr val="3E3E3E"/>
                          </a:solidFill>
                          <a:latin typeface="Arial" panose="020B0604020202020204"/>
                          <a:cs typeface="Arial" panose="020B0604020202020204"/>
                        </a:rPr>
                        <a:t>$1.39</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49225" algn="r">
                        <a:lnSpc>
                          <a:spcPts val="930"/>
                        </a:lnSpc>
                        <a:spcBef>
                          <a:spcPts val="200"/>
                        </a:spcBef>
                      </a:pPr>
                      <a:r>
                        <a:rPr sz="850" spc="-5" dirty="0">
                          <a:solidFill>
                            <a:srgbClr val="3E3E3E"/>
                          </a:solidFill>
                          <a:latin typeface="Arial" panose="020B0604020202020204"/>
                          <a:cs typeface="Arial" panose="020B0604020202020204"/>
                        </a:rPr>
                        <a:t>$1.06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02870" algn="r">
                        <a:lnSpc>
                          <a:spcPts val="930"/>
                        </a:lnSpc>
                        <a:spcBef>
                          <a:spcPts val="200"/>
                        </a:spcBef>
                      </a:pPr>
                      <a:r>
                        <a:rPr sz="850" spc="-5" dirty="0">
                          <a:solidFill>
                            <a:srgbClr val="3E3E3E"/>
                          </a:solidFill>
                          <a:latin typeface="Arial" panose="020B0604020202020204"/>
                          <a:cs typeface="Arial" panose="020B0604020202020204"/>
                        </a:rPr>
                        <a:t>$1.12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4130" algn="r">
                        <a:lnSpc>
                          <a:spcPts val="930"/>
                        </a:lnSpc>
                        <a:spcBef>
                          <a:spcPts val="200"/>
                        </a:spcBef>
                      </a:pPr>
                      <a:r>
                        <a:rPr sz="850" spc="-5" dirty="0">
                          <a:solidFill>
                            <a:srgbClr val="3E3E3E"/>
                          </a:solidFill>
                          <a:latin typeface="Arial" panose="020B0604020202020204"/>
                          <a:cs typeface="Arial" panose="020B0604020202020204"/>
                        </a:rPr>
                        <a:t>$5.04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05915">
                <a:tc gridSpan="6">
                  <a:txBody>
                    <a:bodyPr/>
                    <a:lstStyle/>
                    <a:p>
                      <a:pPr marL="31750">
                        <a:lnSpc>
                          <a:spcPts val="815"/>
                        </a:lnSpc>
                        <a:spcBef>
                          <a:spcPts val="705"/>
                        </a:spcBef>
                      </a:pPr>
                      <a:endParaRPr sz="750">
                        <a:latin typeface="Arial" panose="020B0604020202020204"/>
                        <a:cs typeface="Arial" panose="020B0604020202020204"/>
                      </a:endParaRPr>
                    </a:p>
                  </a:txBody>
                  <a:tcPr marL="0" marR="0" marT="89535" marB="0"/>
                </a:tc>
                <a:tc hMerge="1">
                  <a:tcPr marL="0" marR="0" marT="0" marB="0"/>
                </a:tc>
                <a:tc hMerge="1">
                  <a:tcPr marL="0" marR="0" marT="0" marB="0"/>
                </a:tc>
                <a:tc hMerge="1">
                  <a:tcPr marL="0" marR="0" marT="0" marB="0"/>
                </a:tc>
                <a:tc hMerge="1">
                  <a:tcPr marL="0" marR="0" marT="0" marB="0"/>
                </a:tc>
                <a:tc hMerge="1">
                  <a:tcPr marL="0" marR="0" marT="0" marB="0"/>
                </a:tc>
              </a:tr>
            </a:tbl>
          </a:graphicData>
        </a:graphic>
      </p:graphicFrame>
      <p:sp>
        <p:nvSpPr>
          <p:cNvPr id="58" name="object 58"/>
          <p:cNvSpPr txBox="1"/>
          <p:nvPr/>
        </p:nvSpPr>
        <p:spPr>
          <a:xfrm>
            <a:off x="6413834" y="341897"/>
            <a:ext cx="757555" cy="173355"/>
          </a:xfrm>
          <a:prstGeom prst="rect">
            <a:avLst/>
          </a:prstGeom>
        </p:spPr>
        <p:txBody>
          <a:bodyPr vert="horz" wrap="square" lIns="0" tIns="14604" rIns="0" bIns="0" rtlCol="0">
            <a:spAutoFit/>
          </a:bodyPr>
          <a:lstStyle/>
          <a:p>
            <a:pPr marL="12700">
              <a:lnSpc>
                <a:spcPct val="100000"/>
              </a:lnSpc>
              <a:spcBef>
                <a:spcPts val="115"/>
              </a:spcBef>
            </a:pPr>
            <a:r>
              <a:rPr sz="950" b="1" spc="10" dirty="0">
                <a:solidFill>
                  <a:srgbClr val="3E3E3E"/>
                </a:solidFill>
                <a:latin typeface="Arial" panose="020B0604020202020204"/>
                <a:cs typeface="Arial" panose="020B0604020202020204"/>
              </a:rPr>
              <a:t>Feb </a:t>
            </a:r>
            <a:r>
              <a:rPr sz="950" b="1" spc="5" dirty="0">
                <a:solidFill>
                  <a:srgbClr val="3E3E3E"/>
                </a:solidFill>
                <a:latin typeface="Arial" panose="020B0604020202020204"/>
                <a:cs typeface="Arial" panose="020B0604020202020204"/>
              </a:rPr>
              <a:t>28,</a:t>
            </a:r>
            <a:r>
              <a:rPr sz="950" b="1" spc="-75" dirty="0">
                <a:solidFill>
                  <a:srgbClr val="3E3E3E"/>
                </a:solidFill>
                <a:latin typeface="Arial" panose="020B0604020202020204"/>
                <a:cs typeface="Arial" panose="020B0604020202020204"/>
              </a:rPr>
              <a:t> </a:t>
            </a:r>
            <a:r>
              <a:rPr sz="950" b="1" spc="10" dirty="0">
                <a:solidFill>
                  <a:srgbClr val="3E3E3E"/>
                </a:solidFill>
                <a:latin typeface="Arial" panose="020B0604020202020204"/>
                <a:cs typeface="Arial" panose="020B0604020202020204"/>
              </a:rPr>
              <a:t>2021</a:t>
            </a:r>
            <a:endParaRPr sz="950">
              <a:latin typeface="Arial" panose="020B0604020202020204"/>
              <a:cs typeface="Arial" panose="020B0604020202020204"/>
            </a:endParaRPr>
          </a:p>
        </p:txBody>
      </p:sp>
      <p:sp>
        <p:nvSpPr>
          <p:cNvPr id="60" name="object 6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pic>
        <p:nvPicPr>
          <p:cNvPr id="61" name="图片 60"/>
          <p:cNvPicPr>
            <a:picLocks noChangeAspect="1"/>
          </p:cNvPicPr>
          <p:nvPr/>
        </p:nvPicPr>
        <p:blipFill>
          <a:blip r:embed="rId7"/>
          <a:stretch>
            <a:fillRect/>
          </a:stretch>
        </p:blipFill>
        <p:spPr>
          <a:xfrm>
            <a:off x="319405" y="212725"/>
            <a:ext cx="1746885" cy="233680"/>
          </a:xfrm>
          <a:prstGeom prst="rect">
            <a:avLst/>
          </a:prstGeom>
        </p:spPr>
      </p:pic>
      <p:sp>
        <p:nvSpPr>
          <p:cNvPr id="62" name="文本框 61"/>
          <p:cNvSpPr txBox="1"/>
          <p:nvPr/>
        </p:nvSpPr>
        <p:spPr>
          <a:xfrm>
            <a:off x="2230120" y="152400"/>
            <a:ext cx="1613535" cy="337185"/>
          </a:xfrm>
          <a:prstGeom prst="rect">
            <a:avLst/>
          </a:prstGeom>
          <a:noFill/>
        </p:spPr>
        <p:txBody>
          <a:bodyPr wrap="square" rtlCol="0">
            <a:spAutoFit/>
          </a:bodyPr>
          <a:p>
            <a:r>
              <a:rPr lang="en-US" altLang="zh-CN" sz="800" b="1">
                <a:solidFill>
                  <a:srgbClr val="38829D"/>
                </a:solidFill>
                <a:latin typeface="Arial" panose="020B0604020202020204" pitchFamily="34" charset="0"/>
                <a:cs typeface="Arial" panose="020B0604020202020204" pitchFamily="34" charset="0"/>
              </a:rPr>
              <a:t>Our Research</a:t>
            </a:r>
            <a:endParaRPr lang="en-US" altLang="zh-CN" sz="800" b="1">
              <a:solidFill>
                <a:srgbClr val="38829D"/>
              </a:solidFill>
              <a:latin typeface="Arial" panose="020B0604020202020204" pitchFamily="34" charset="0"/>
              <a:cs typeface="Arial" panose="020B0604020202020204" pitchFamily="34" charset="0"/>
            </a:endParaRPr>
          </a:p>
          <a:p>
            <a:r>
              <a:rPr lang="en-US" altLang="zh-CN" sz="800" b="1">
                <a:solidFill>
                  <a:srgbClr val="38829D"/>
                </a:solidFill>
                <a:latin typeface="Arial" panose="020B0604020202020204" pitchFamily="34" charset="0"/>
                <a:cs typeface="Arial" panose="020B0604020202020204" pitchFamily="34" charset="0"/>
              </a:rPr>
              <a:t>Your Success</a:t>
            </a:r>
            <a:endParaRPr lang="en-US" altLang="zh-CN" sz="800" b="1">
              <a:solidFill>
                <a:srgbClr val="38829D"/>
              </a:solidFill>
              <a:latin typeface="Arial" panose="020B0604020202020204" pitchFamily="34" charset="0"/>
              <a:cs typeface="Arial" panose="020B0604020202020204" pitchFamily="34" charset="0"/>
            </a:endParaRPr>
          </a:p>
        </p:txBody>
      </p:sp>
      <p:cxnSp>
        <p:nvCxnSpPr>
          <p:cNvPr id="63" name="直接连接符 62"/>
          <p:cNvCxnSpPr/>
          <p:nvPr/>
        </p:nvCxnSpPr>
        <p:spPr>
          <a:xfrm>
            <a:off x="2196465" y="212725"/>
            <a:ext cx="5715" cy="215900"/>
          </a:xfrm>
          <a:prstGeom prst="line">
            <a:avLst/>
          </a:prstGeom>
          <a:ln w="28575"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4" name="object 27"/>
          <p:cNvSpPr txBox="1"/>
          <p:nvPr/>
        </p:nvSpPr>
        <p:spPr>
          <a:xfrm>
            <a:off x="251460" y="9436668"/>
            <a:ext cx="6978650" cy="1116330"/>
          </a:xfrm>
          <a:prstGeom prst="rect">
            <a:avLst/>
          </a:prstGeom>
        </p:spPr>
        <p:txBody>
          <a:bodyPr vert="horz" wrap="square" lIns="0" tIns="17145" rIns="0" bIns="0" rtlCol="0">
            <a:spAutoFit/>
          </a:bodyPr>
          <a:p>
            <a:pPr marL="3248660">
              <a:lnSpc>
                <a:spcPct val="100000"/>
              </a:lnSpc>
              <a:spcBef>
                <a:spcPts val="135"/>
              </a:spcBef>
            </a:pPr>
            <a:r>
              <a:rPr sz="750" spc="15" dirty="0">
                <a:solidFill>
                  <a:srgbClr val="3E3E3E"/>
                </a:solidFill>
                <a:latin typeface="Arial" panose="020B0604020202020204"/>
                <a:cs typeface="Arial" panose="020B0604020202020204"/>
              </a:rPr>
              <a:t>*Quarterly figures </a:t>
            </a:r>
            <a:r>
              <a:rPr sz="750" spc="20" dirty="0">
                <a:solidFill>
                  <a:srgbClr val="3E3E3E"/>
                </a:solidFill>
                <a:latin typeface="Arial" panose="020B0604020202020204"/>
                <a:cs typeface="Arial" panose="020B0604020202020204"/>
              </a:rPr>
              <a:t>may </a:t>
            </a:r>
            <a:r>
              <a:rPr sz="750" spc="15" dirty="0">
                <a:solidFill>
                  <a:srgbClr val="3E3E3E"/>
                </a:solidFill>
                <a:latin typeface="Arial" panose="020B0604020202020204"/>
                <a:cs typeface="Arial" panose="020B0604020202020204"/>
              </a:rPr>
              <a:t>not </a:t>
            </a:r>
            <a:r>
              <a:rPr sz="750" spc="20" dirty="0">
                <a:solidFill>
                  <a:srgbClr val="3E3E3E"/>
                </a:solidFill>
                <a:latin typeface="Arial" panose="020B0604020202020204"/>
                <a:cs typeface="Arial" panose="020B0604020202020204"/>
              </a:rPr>
              <a:t>add up </a:t>
            </a:r>
            <a:r>
              <a:rPr sz="750" spc="15" dirty="0">
                <a:solidFill>
                  <a:srgbClr val="3E3E3E"/>
                </a:solidFill>
                <a:latin typeface="Arial" panose="020B0604020202020204"/>
                <a:cs typeface="Arial" panose="020B0604020202020204"/>
              </a:rPr>
              <a:t>to</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annual.</a:t>
            </a:r>
            <a:endParaRPr sz="7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73660" marR="361315">
              <a:lnSpc>
                <a:spcPct val="113000"/>
              </a:lnSpc>
              <a:spcBef>
                <a:spcPts val="800"/>
              </a:spcBef>
            </a:pPr>
            <a:r>
              <a:rPr sz="850" spc="-5" dirty="0">
                <a:solidFill>
                  <a:srgbClr val="3E3E3E"/>
                </a:solidFill>
                <a:latin typeface="Arial" panose="020B0604020202020204"/>
                <a:cs typeface="Arial" panose="020B0604020202020204"/>
              </a:rPr>
              <a:t>The data in the charts and tables, including the</a:t>
            </a:r>
            <a:r>
              <a:rPr sz="850" b="1" dirty="0">
                <a:solidFill>
                  <a:srgbClr val="3E3E3E"/>
                </a:solidFill>
                <a:latin typeface="Arial" panose="020B0604020202020204"/>
                <a:cs typeface="Arial" panose="020B0604020202020204"/>
                <a:sym typeface="+mn-ea"/>
              </a:rPr>
              <a:t>SEABRIDGE </a:t>
            </a:r>
            <a:r>
              <a:rPr lang="en-US" sz="850" b="1" dirty="0">
                <a:solidFill>
                  <a:srgbClr val="3E3E3E"/>
                </a:solidFill>
                <a:latin typeface="Arial" panose="020B0604020202020204"/>
                <a:cs typeface="Arial" panose="020B0604020202020204"/>
                <a:sym typeface="+mn-ea"/>
              </a:rPr>
              <a:t>FINTECH </a:t>
            </a:r>
            <a:r>
              <a:rPr sz="850" spc="-5" dirty="0">
                <a:solidFill>
                  <a:srgbClr val="3E3E3E"/>
                </a:solidFill>
                <a:latin typeface="Arial" panose="020B0604020202020204"/>
                <a:cs typeface="Arial" panose="020B0604020202020204"/>
              </a:rPr>
              <a:t>Consensus EPS and sales estimates, is as of 02/26/2021. The report's text and the  analyst-provided price target are as of 02/23/2021.</a:t>
            </a:r>
            <a:endParaRPr sz="850">
              <a:latin typeface="Arial" panose="020B0604020202020204"/>
              <a:cs typeface="Arial" panose="020B0604020202020204"/>
            </a:endParaRPr>
          </a:p>
          <a:p>
            <a:pPr>
              <a:lnSpc>
                <a:spcPct val="100000"/>
              </a:lnSpc>
            </a:pPr>
            <a:endParaRPr sz="850">
              <a:latin typeface="Times New Roman" panose="02020603050405020304"/>
              <a:cs typeface="Times New Roman" panose="02020603050405020304"/>
            </a:endParaRPr>
          </a:p>
          <a:p>
            <a:pPr marL="12700">
              <a:lnSpc>
                <a:spcPct val="100000"/>
              </a:lnSpc>
            </a:pPr>
            <a:r>
              <a:rPr sz="850" spc="-5" dirty="0">
                <a:solidFill>
                  <a:srgbClr val="CACACA"/>
                </a:solidFill>
                <a:latin typeface="Arial" panose="020B0604020202020204"/>
                <a:cs typeface="Arial" panose="020B0604020202020204"/>
              </a:rPr>
              <a:t>Past performance is no guarantee of future results. Please see important disclosures and definitions at the end of this</a:t>
            </a:r>
            <a:r>
              <a:rPr sz="850" spc="10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report.</a:t>
            </a:r>
            <a:endParaRPr sz="850">
              <a:latin typeface="Arial" panose="020B0604020202020204"/>
              <a:cs typeface="Arial" panose="020B0604020202020204"/>
            </a:endParaRPr>
          </a:p>
          <a:p>
            <a:pPr marL="12700">
              <a:lnSpc>
                <a:spcPct val="100000"/>
              </a:lnSpc>
              <a:spcBef>
                <a:spcPts val="435"/>
              </a:spcBef>
              <a:tabLst>
                <a:tab pos="4424680" algn="l"/>
              </a:tabLst>
            </a:pPr>
            <a:r>
              <a:rPr sz="850" spc="-5" dirty="0">
                <a:solidFill>
                  <a:srgbClr val="CACACA"/>
                </a:solidFill>
                <a:latin typeface="Arial" panose="020B0604020202020204"/>
                <a:cs typeface="Arial" panose="020B0604020202020204"/>
              </a:rPr>
              <a:t>© 2021</a:t>
            </a:r>
            <a:r>
              <a:rPr lang="en-US" sz="850" spc="-5" dirty="0">
                <a:solidFill>
                  <a:srgbClr val="CACACA"/>
                </a:solidFill>
                <a:latin typeface="Arial" panose="020B0604020202020204"/>
                <a:cs typeface="Arial" panose="020B0604020202020204"/>
              </a:rPr>
              <a:t>SEABRIDGE </a:t>
            </a:r>
            <a:r>
              <a:rPr sz="850" spc="-5" dirty="0">
                <a:solidFill>
                  <a:srgbClr val="CACACA"/>
                </a:solidFill>
                <a:latin typeface="Arial" panose="020B0604020202020204"/>
                <a:cs typeface="Arial" panose="020B0604020202020204"/>
              </a:rPr>
              <a:t>Investment Research, All</a:t>
            </a:r>
            <a:r>
              <a:rPr sz="850" spc="105"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Rights</a:t>
            </a:r>
            <a:r>
              <a:rPr sz="850" spc="1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Reserved	</a:t>
            </a:r>
            <a:endParaRPr sz="850">
              <a:latin typeface="Arial" panose="020B0604020202020204"/>
              <a:cs typeface="Arial" panose="020B0604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895" y="417195"/>
            <a:ext cx="3575685" cy="389953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Overview</a:t>
            </a:r>
            <a:endParaRPr sz="1050">
              <a:solidFill>
                <a:srgbClr val="38829D"/>
              </a:solidFill>
              <a:latin typeface="Arial" panose="020B0604020202020204"/>
              <a:cs typeface="Arial" panose="020B0604020202020204"/>
            </a:endParaRPr>
          </a:p>
          <a:p>
            <a:pPr marL="12700" marR="3468370" algn="just">
              <a:lnSpc>
                <a:spcPct val="113000"/>
              </a:lnSpc>
              <a:spcBef>
                <a:spcPts val="565"/>
              </a:spcBef>
            </a:pPr>
            <a:r>
              <a:rPr sz="850" spc="-5" dirty="0">
                <a:solidFill>
                  <a:srgbClr val="3E3E3E"/>
                </a:solidFill>
                <a:latin typeface="Arial" panose="020B0604020202020204"/>
                <a:cs typeface="Arial" panose="020B0604020202020204"/>
              </a:rPr>
              <a:t>Incorporated in 2007 as a Delaware stock corporation and  headquartered in San Francisco, CA, Visa Inc. operates retail electronic  payments network worldwide. The company went public in March 2008  via an initial public offering (IPO).</a:t>
            </a:r>
            <a:endParaRPr sz="900">
              <a:latin typeface="Times New Roman" panose="02020603050405020304"/>
              <a:cs typeface="Times New Roman" panose="02020603050405020304"/>
            </a:endParaRPr>
          </a:p>
          <a:p>
            <a:pPr marL="12700" marR="3470275" algn="just">
              <a:lnSpc>
                <a:spcPct val="113000"/>
              </a:lnSpc>
              <a:spcBef>
                <a:spcPts val="5"/>
              </a:spcBef>
            </a:pPr>
            <a:r>
              <a:rPr sz="850" spc="-5" dirty="0">
                <a:solidFill>
                  <a:srgbClr val="3E3E3E"/>
                </a:solidFill>
                <a:latin typeface="Arial" panose="020B0604020202020204"/>
                <a:cs typeface="Arial" panose="020B0604020202020204"/>
              </a:rPr>
              <a:t>Though Visa has evolved and grown over the course of the last six  decades:</a:t>
            </a:r>
            <a:endParaRPr sz="850">
              <a:latin typeface="Times New Roman" panose="02020603050405020304"/>
              <a:cs typeface="Times New Roman" panose="02020603050405020304"/>
            </a:endParaRPr>
          </a:p>
          <a:p>
            <a:pPr marL="12700" marR="3470275" algn="just">
              <a:lnSpc>
                <a:spcPct val="113000"/>
              </a:lnSpc>
              <a:buChar char="•"/>
              <a:tabLst>
                <a:tab pos="135890" algn="l"/>
              </a:tabLst>
            </a:pPr>
            <a:r>
              <a:rPr sz="850" spc="-5" dirty="0">
                <a:solidFill>
                  <a:srgbClr val="3E3E3E"/>
                </a:solidFill>
                <a:latin typeface="Arial" panose="020B0604020202020204"/>
                <a:cs typeface="Arial" panose="020B0604020202020204"/>
              </a:rPr>
              <a:t>It provides transaction processing services (primarily authorization,  clearing and settlement) to financial institutions and merchant clients  through VisaNet, its global processing</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platform.</a:t>
            </a:r>
            <a:endParaRPr sz="850">
              <a:latin typeface="Arial" panose="020B0604020202020204"/>
              <a:cs typeface="Arial" panose="020B0604020202020204"/>
            </a:endParaRPr>
          </a:p>
          <a:p>
            <a:pPr>
              <a:lnSpc>
                <a:spcPct val="100000"/>
              </a:lnSpc>
              <a:spcBef>
                <a:spcPts val="50"/>
              </a:spcBef>
              <a:buClr>
                <a:srgbClr val="3E3E3E"/>
              </a:buClr>
              <a:buFont typeface="Arial" panose="020B0604020202020204"/>
              <a:buChar char="•"/>
            </a:pPr>
            <a:endParaRPr sz="850">
              <a:latin typeface="Times New Roman" panose="02020603050405020304"/>
              <a:cs typeface="Times New Roman" panose="02020603050405020304"/>
            </a:endParaRPr>
          </a:p>
          <a:p>
            <a:pPr marL="12700" marR="3469005" algn="just">
              <a:lnSpc>
                <a:spcPct val="113000"/>
              </a:lnSpc>
              <a:buChar char="•"/>
              <a:tabLst>
                <a:tab pos="128270" algn="l"/>
              </a:tabLst>
            </a:pPr>
            <a:r>
              <a:rPr sz="850" spc="-5" dirty="0">
                <a:solidFill>
                  <a:srgbClr val="3E3E3E"/>
                </a:solidFill>
                <a:latin typeface="Arial" panose="020B0604020202020204"/>
                <a:cs typeface="Arial" panose="020B0604020202020204"/>
              </a:rPr>
              <a:t>It offers a wide range of Visa-branded payment products, which its  financial institution clients would develop and offer core business  solutions, credit, debit, prepaid and cash access programs for account  holders (individuals, businesses and government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entities).</a:t>
            </a:r>
            <a:endParaRPr sz="850">
              <a:latin typeface="Arial" panose="020B0604020202020204"/>
              <a:cs typeface="Arial" panose="020B0604020202020204"/>
            </a:endParaRPr>
          </a:p>
          <a:p>
            <a:pPr>
              <a:lnSpc>
                <a:spcPct val="100000"/>
              </a:lnSpc>
              <a:spcBef>
                <a:spcPts val="55"/>
              </a:spcBef>
              <a:buClr>
                <a:srgbClr val="3E3E3E"/>
              </a:buClr>
              <a:buFont typeface="Arial" panose="020B0604020202020204"/>
              <a:buChar char="•"/>
            </a:pPr>
            <a:endParaRPr sz="850">
              <a:latin typeface="Times New Roman" panose="02020603050405020304"/>
              <a:cs typeface="Times New Roman" panose="02020603050405020304"/>
            </a:endParaRPr>
          </a:p>
          <a:p>
            <a:pPr marL="12700" marR="3468370" algn="just">
              <a:lnSpc>
                <a:spcPct val="113000"/>
              </a:lnSpc>
              <a:buChar char="•"/>
              <a:tabLst>
                <a:tab pos="113030" algn="l"/>
              </a:tabLst>
            </a:pPr>
            <a:r>
              <a:rPr sz="850" spc="-5" dirty="0">
                <a:solidFill>
                  <a:srgbClr val="3E3E3E"/>
                </a:solidFill>
                <a:latin typeface="Arial" panose="020B0604020202020204"/>
                <a:cs typeface="Arial" panose="020B0604020202020204"/>
              </a:rPr>
              <a:t>It provides other value-added services to its clients including fraud and  risk management, debit issuer processing, loyalty services, dispute  management, digital services like tokenization as well as consulting and  analytics.</a:t>
            </a:r>
            <a:endParaRPr sz="850">
              <a:latin typeface="Arial" panose="020B0604020202020204"/>
              <a:cs typeface="Arial" panose="020B0604020202020204"/>
            </a:endParaRPr>
          </a:p>
          <a:p>
            <a:pPr>
              <a:lnSpc>
                <a:spcPct val="100000"/>
              </a:lnSpc>
              <a:spcBef>
                <a:spcPts val="50"/>
              </a:spcBef>
              <a:buClr>
                <a:srgbClr val="3E3E3E"/>
              </a:buClr>
              <a:buFont typeface="Arial" panose="020B0604020202020204"/>
              <a:buChar char="•"/>
            </a:pPr>
            <a:endParaRPr sz="850">
              <a:latin typeface="Times New Roman" panose="02020603050405020304"/>
              <a:cs typeface="Times New Roman" panose="02020603050405020304"/>
            </a:endParaRPr>
          </a:p>
          <a:p>
            <a:pPr marL="12700" marR="3374390">
              <a:lnSpc>
                <a:spcPct val="113000"/>
              </a:lnSpc>
              <a:buChar char="•"/>
              <a:tabLst>
                <a:tab pos="120650" algn="l"/>
              </a:tabLst>
            </a:pPr>
            <a:r>
              <a:rPr sz="850" spc="-5" dirty="0">
                <a:solidFill>
                  <a:srgbClr val="3E3E3E"/>
                </a:solidFill>
                <a:latin typeface="Arial" panose="020B0604020202020204"/>
                <a:cs typeface="Arial" panose="020B0604020202020204"/>
              </a:rPr>
              <a:t>It manages and promotes its brands to the benefit of its clients and  partners through advertising, promotional and sponsorship initiatives with  the Olympic Games, FIFA and the National Football League among</a:t>
            </a:r>
            <a:r>
              <a:rPr sz="850" spc="1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others.</a:t>
            </a:r>
            <a:endParaRPr sz="850">
              <a:latin typeface="Arial" panose="020B0604020202020204"/>
              <a:cs typeface="Arial" panose="020B0604020202020204"/>
            </a:endParaRPr>
          </a:p>
          <a:p>
            <a:pPr>
              <a:lnSpc>
                <a:spcPct val="100000"/>
              </a:lnSpc>
              <a:spcBef>
                <a:spcPts val="50"/>
              </a:spcBef>
              <a:buClr>
                <a:srgbClr val="3E3E3E"/>
              </a:buClr>
              <a:buFont typeface="Arial" panose="020B0604020202020204"/>
              <a:buChar char="•"/>
            </a:pPr>
            <a:endParaRPr sz="850">
              <a:latin typeface="Times New Roman" panose="02020603050405020304"/>
              <a:cs typeface="Times New Roman" panose="02020603050405020304"/>
            </a:endParaRPr>
          </a:p>
          <a:p>
            <a:pPr marL="12700" marR="25400">
              <a:lnSpc>
                <a:spcPct val="113000"/>
              </a:lnSpc>
              <a:spcBef>
                <a:spcPts val="5"/>
              </a:spcBef>
            </a:pPr>
            <a:endParaRPr sz="850">
              <a:latin typeface="Arial" panose="020B0604020202020204"/>
              <a:cs typeface="Arial" panose="020B0604020202020204"/>
            </a:endParaRPr>
          </a:p>
        </p:txBody>
      </p:sp>
      <p:sp>
        <p:nvSpPr>
          <p:cNvPr id="3" name="object 3"/>
          <p:cNvSpPr/>
          <p:nvPr/>
        </p:nvSpPr>
        <p:spPr>
          <a:xfrm>
            <a:off x="241199" y="5864793"/>
            <a:ext cx="6918158" cy="3197726"/>
          </a:xfrm>
          <a:prstGeom prst="rect">
            <a:avLst/>
          </a:prstGeom>
          <a:blipFill>
            <a:blip r:embed="rId1" cstate="print"/>
            <a:stretch>
              <a:fillRect/>
            </a:stretch>
          </a:blipFill>
        </p:spPr>
        <p:txBody>
          <a:bodyPr wrap="square" lIns="0" tIns="0" rIns="0" bIns="0" rtlCol="0"/>
          <a:lstStyle/>
          <a:p/>
        </p:txBody>
      </p:sp>
      <p:sp>
        <p:nvSpPr>
          <p:cNvPr id="4" name="object 4"/>
          <p:cNvSpPr/>
          <p:nvPr/>
        </p:nvSpPr>
        <p:spPr>
          <a:xfrm>
            <a:off x="3878446" y="638642"/>
            <a:ext cx="3343776" cy="3382210"/>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9338" y="9404183"/>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4" name="object 1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
        <p:nvSpPr>
          <p:cNvPr id="18" name="object 12"/>
          <p:cNvSpPr txBox="1">
            <a:spLocks noGrp="1"/>
          </p:cNvSpPr>
          <p:nvPr/>
        </p:nvSpPr>
        <p:spPr>
          <a:xfrm>
            <a:off x="319405" y="1033589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15" name="文本框 14"/>
          <p:cNvSpPr txBox="1"/>
          <p:nvPr/>
        </p:nvSpPr>
        <p:spPr>
          <a:xfrm>
            <a:off x="206375" y="4020820"/>
            <a:ext cx="6847205" cy="1786255"/>
          </a:xfrm>
          <a:prstGeom prst="rect">
            <a:avLst/>
          </a:prstGeom>
          <a:noFill/>
        </p:spPr>
        <p:txBody>
          <a:bodyPr wrap="square" rtlCol="0">
            <a:spAutoFit/>
          </a:bodyPr>
          <a:p>
            <a:pPr marL="12700" marR="25400">
              <a:lnSpc>
                <a:spcPct val="113000"/>
              </a:lnSpc>
              <a:spcBef>
                <a:spcPts val="5"/>
              </a:spcBef>
            </a:pPr>
            <a:r>
              <a:rPr sz="850" spc="-5" dirty="0">
                <a:solidFill>
                  <a:srgbClr val="3E3E3E"/>
                </a:solidFill>
                <a:latin typeface="Arial" panose="020B0604020202020204" pitchFamily="34" charset="0"/>
                <a:cs typeface="Arial" panose="020B0604020202020204" pitchFamily="34" charset="0"/>
                <a:sym typeface="+mn-ea"/>
              </a:rPr>
              <a:t>In recent years, the company has evolved its organization to accelerate the migration of digital payments across new channels including  ecommerce, mobile and wearables.</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80010" indent="-67945">
              <a:lnSpc>
                <a:spcPct val="100000"/>
              </a:lnSpc>
              <a:buChar char="•"/>
              <a:tabLst>
                <a:tab pos="80645" algn="l"/>
              </a:tabLst>
            </a:pPr>
            <a:r>
              <a:rPr sz="850" spc="-5" dirty="0">
                <a:solidFill>
                  <a:srgbClr val="3E3E3E"/>
                </a:solidFill>
                <a:latin typeface="Arial" panose="020B0604020202020204" pitchFamily="34" charset="0"/>
                <a:cs typeface="Arial" panose="020B0604020202020204" pitchFamily="34" charset="0"/>
                <a:sym typeface="+mn-ea"/>
              </a:rPr>
              <a:t>The company has adopted new digital payment and security technologies, such as contactless and</a:t>
            </a:r>
            <a:r>
              <a:rPr sz="850" spc="4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tokenization.</a:t>
            </a:r>
            <a:endParaRPr sz="850">
              <a:latin typeface="Arial" panose="020B0604020202020204" pitchFamily="34" charset="0"/>
              <a:cs typeface="Arial" panose="020B0604020202020204" pitchFamily="34" charset="0"/>
            </a:endParaRPr>
          </a:p>
          <a:p>
            <a:pPr>
              <a:lnSpc>
                <a:spcPct val="100000"/>
              </a:lnSpc>
              <a:spcBef>
                <a:spcPts val="55"/>
              </a:spcBef>
              <a:buClr>
                <a:srgbClr val="3E3E3E"/>
              </a:buClr>
              <a:buFont typeface="Arial" panose="020B0604020202020204"/>
              <a:buChar char="•"/>
            </a:pPr>
            <a:endParaRPr sz="850">
              <a:latin typeface="Arial" panose="020B0604020202020204" pitchFamily="34" charset="0"/>
              <a:cs typeface="Arial" panose="020B0604020202020204" pitchFamily="34" charset="0"/>
            </a:endParaRPr>
          </a:p>
          <a:p>
            <a:pPr marL="12700" marR="5080" algn="just">
              <a:lnSpc>
                <a:spcPct val="113000"/>
              </a:lnSpc>
              <a:buChar char="•"/>
              <a:tabLst>
                <a:tab pos="105410" algn="l"/>
              </a:tabLst>
            </a:pPr>
            <a:r>
              <a:rPr sz="850" spc="-5" dirty="0">
                <a:solidFill>
                  <a:srgbClr val="3E3E3E"/>
                </a:solidFill>
                <a:latin typeface="Arial" panose="020B0604020202020204" pitchFamily="34" charset="0"/>
                <a:cs typeface="Arial" panose="020B0604020202020204" pitchFamily="34" charset="0"/>
                <a:sym typeface="+mn-ea"/>
              </a:rPr>
              <a:t>It has accelerated the pace of change in digital payments by making application programming interfaces (APIs) available in an effort to increase  access to its network, products and services, offering innovation opportunities at its 10 global innovation network locations and building  partnerships with new players, such as financial technology companies, commonly known as</a:t>
            </a:r>
            <a:r>
              <a:rPr sz="850" spc="2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fintechs.</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12700">
              <a:lnSpc>
                <a:spcPct val="100000"/>
              </a:lnSpc>
              <a:spcBef>
                <a:spcPts val="5"/>
              </a:spcBef>
            </a:pPr>
            <a:r>
              <a:rPr sz="850" spc="-5" dirty="0">
                <a:solidFill>
                  <a:srgbClr val="3E3E3E"/>
                </a:solidFill>
                <a:latin typeface="Arial" panose="020B0604020202020204" pitchFamily="34" charset="0"/>
                <a:cs typeface="Arial" panose="020B0604020202020204" pitchFamily="34" charset="0"/>
                <a:sym typeface="+mn-ea"/>
              </a:rPr>
              <a:t>The primary revenue segments are: </a:t>
            </a:r>
            <a:r>
              <a:rPr sz="850" b="1" spc="-5" dirty="0">
                <a:solidFill>
                  <a:srgbClr val="3E3E3E"/>
                </a:solidFill>
                <a:latin typeface="Arial" panose="020B0604020202020204" pitchFamily="34" charset="0"/>
                <a:cs typeface="Arial" panose="020B0604020202020204" pitchFamily="34" charset="0"/>
                <a:sym typeface="+mn-ea"/>
              </a:rPr>
              <a:t>Service revenues </a:t>
            </a:r>
            <a:r>
              <a:rPr sz="850" spc="-5" dirty="0">
                <a:solidFill>
                  <a:srgbClr val="3E3E3E"/>
                </a:solidFill>
                <a:latin typeface="Arial" panose="020B0604020202020204" pitchFamily="34" charset="0"/>
                <a:cs typeface="Arial" panose="020B0604020202020204" pitchFamily="34" charset="0"/>
                <a:sym typeface="+mn-ea"/>
              </a:rPr>
              <a:t>(36% of gross revenues in fiscal 2020), </a:t>
            </a:r>
            <a:r>
              <a:rPr sz="850" b="1" spc="-5" dirty="0">
                <a:solidFill>
                  <a:srgbClr val="3E3E3E"/>
                </a:solidFill>
                <a:latin typeface="Arial" panose="020B0604020202020204" pitchFamily="34" charset="0"/>
                <a:cs typeface="Arial" panose="020B0604020202020204" pitchFamily="34" charset="0"/>
                <a:sym typeface="+mn-ea"/>
              </a:rPr>
              <a:t>Data Processing revenues</a:t>
            </a:r>
            <a:r>
              <a:rPr sz="850" b="1" spc="-7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(34%),</a:t>
            </a:r>
            <a:endParaRPr sz="850">
              <a:latin typeface="Arial" panose="020B0604020202020204" pitchFamily="34" charset="0"/>
              <a:cs typeface="Arial" panose="020B0604020202020204" pitchFamily="34" charset="0"/>
            </a:endParaRPr>
          </a:p>
          <a:p>
            <a:pPr marL="12700">
              <a:lnSpc>
                <a:spcPct val="100000"/>
              </a:lnSpc>
              <a:spcBef>
                <a:spcPts val="130"/>
              </a:spcBef>
            </a:pPr>
            <a:r>
              <a:rPr sz="850" b="1" spc="-5" dirty="0">
                <a:solidFill>
                  <a:srgbClr val="3E3E3E"/>
                </a:solidFill>
                <a:latin typeface="Arial" panose="020B0604020202020204" pitchFamily="34" charset="0"/>
                <a:cs typeface="Arial" panose="020B0604020202020204" pitchFamily="34" charset="0"/>
                <a:sym typeface="+mn-ea"/>
              </a:rPr>
              <a:t>International Transaction revenues </a:t>
            </a:r>
            <a:r>
              <a:rPr sz="850" spc="-5" dirty="0">
                <a:solidFill>
                  <a:srgbClr val="3E3E3E"/>
                </a:solidFill>
                <a:latin typeface="Arial" panose="020B0604020202020204" pitchFamily="34" charset="0"/>
                <a:cs typeface="Arial" panose="020B0604020202020204" pitchFamily="34" charset="0"/>
                <a:sym typeface="+mn-ea"/>
              </a:rPr>
              <a:t>(25%) and </a:t>
            </a:r>
            <a:r>
              <a:rPr sz="850" b="1" spc="-5" dirty="0">
                <a:solidFill>
                  <a:srgbClr val="3E3E3E"/>
                </a:solidFill>
                <a:latin typeface="Arial" panose="020B0604020202020204" pitchFamily="34" charset="0"/>
                <a:cs typeface="Arial" panose="020B0604020202020204" pitchFamily="34" charset="0"/>
                <a:sym typeface="+mn-ea"/>
              </a:rPr>
              <a:t>Other revenues</a:t>
            </a:r>
            <a:r>
              <a:rPr sz="850" b="1" spc="2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(5%).</a:t>
            </a:r>
            <a:endParaRPr sz="850">
              <a:latin typeface="Arial" panose="020B0604020202020204" pitchFamily="34" charset="0"/>
              <a:cs typeface="Arial" panose="020B0604020202020204" pitchFamily="34" charset="0"/>
            </a:endParaRPr>
          </a:p>
          <a:p>
            <a:pPr marL="12700">
              <a:lnSpc>
                <a:spcPct val="100000"/>
              </a:lnSpc>
              <a:spcBef>
                <a:spcPts val="130"/>
              </a:spcBef>
            </a:pPr>
            <a:endParaRPr lang="zh-CN" altLang="en-US" sz="85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8680" cy="7004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Reasons To</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Buy:</a:t>
            </a:r>
            <a:endParaRPr sz="1050">
              <a:solidFill>
                <a:srgbClr val="38829D"/>
              </a:solidFill>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rPr>
              <a:t>Share Price Movement: </a:t>
            </a:r>
            <a:r>
              <a:rPr sz="850" spc="-5" dirty="0">
                <a:solidFill>
                  <a:srgbClr val="3E3E3E"/>
                </a:solidFill>
                <a:latin typeface="Arial" panose="020B0604020202020204"/>
                <a:cs typeface="Arial" panose="020B0604020202020204"/>
              </a:rPr>
              <a:t>Visa’s shares have outperformed its industry, in a year's time.  Shares of the company are expected to continue performing well in the days ahead courtesy  of its robust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fundamentals.</a:t>
            </a:r>
            <a:endParaRPr sz="850">
              <a:latin typeface="Arial" panose="020B0604020202020204"/>
              <a:cs typeface="Arial" panose="020B0604020202020204"/>
            </a:endParaRPr>
          </a:p>
        </p:txBody>
      </p:sp>
      <p:sp>
        <p:nvSpPr>
          <p:cNvPr id="4" name="object 4"/>
          <p:cNvSpPr/>
          <p:nvPr/>
        </p:nvSpPr>
        <p:spPr>
          <a:xfrm>
            <a:off x="315494" y="1259973"/>
            <a:ext cx="115302" cy="92242"/>
          </a:xfrm>
          <a:prstGeom prst="rect">
            <a:avLst/>
          </a:prstGeom>
          <a:solidFill>
            <a:schemeClr val="accent1"/>
          </a:solidFill>
        </p:spPr>
        <p:txBody>
          <a:bodyPr wrap="square" lIns="0" tIns="0" rIns="0" bIns="0" rtlCol="0"/>
          <a:lstStyle/>
          <a:p/>
        </p:txBody>
      </p:sp>
      <p:sp>
        <p:nvSpPr>
          <p:cNvPr id="5" name="object 5"/>
          <p:cNvSpPr txBox="1"/>
          <p:nvPr/>
        </p:nvSpPr>
        <p:spPr>
          <a:xfrm>
            <a:off x="471905" y="1207301"/>
            <a:ext cx="4509770" cy="901700"/>
          </a:xfrm>
          <a:prstGeom prst="rect">
            <a:avLst/>
          </a:prstGeom>
        </p:spPr>
        <p:txBody>
          <a:bodyPr vert="horz" wrap="square" lIns="0" tIns="12700" rIns="0" bIns="0" rtlCol="0">
            <a:spAutoFit/>
          </a:bodyPr>
          <a:lstStyle/>
          <a:p>
            <a:pPr marL="12700" marR="5080" algn="just">
              <a:lnSpc>
                <a:spcPct val="113000"/>
              </a:lnSpc>
              <a:spcBef>
                <a:spcPts val="100"/>
              </a:spcBef>
            </a:pPr>
            <a:r>
              <a:rPr sz="850" b="1" spc="-5" dirty="0">
                <a:solidFill>
                  <a:srgbClr val="3E3E3E"/>
                </a:solidFill>
                <a:latin typeface="Arial" panose="020B0604020202020204"/>
                <a:cs typeface="Arial" panose="020B0604020202020204"/>
              </a:rPr>
              <a:t>Revenues to Grow Gradually: </a:t>
            </a:r>
            <a:r>
              <a:rPr sz="850" spc="-5" dirty="0">
                <a:solidFill>
                  <a:srgbClr val="3E3E3E"/>
                </a:solidFill>
                <a:latin typeface="Arial" panose="020B0604020202020204"/>
                <a:cs typeface="Arial" panose="020B0604020202020204"/>
              </a:rPr>
              <a:t>Revenues have been growing consistently over the years  witnessing 10-year CAGR (2009-2019) of 12.8%. However, 2020 revenues were down 5and  again 6% in the first quarter of fiscal 2021, due to coronavirus-led loss of business. However,  in the first quarter of fiscal 2021, there was year-over-year growth in payments volume (the  primary driver for service revenues) and the number of processed transactions (the primary  driver for data processing revenues), reflecting improving operating conditions. We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believe</a:t>
            </a:r>
            <a:endParaRPr sz="850">
              <a:latin typeface="Arial" panose="020B0604020202020204"/>
              <a:cs typeface="Arial" panose="020B0604020202020204"/>
            </a:endParaRPr>
          </a:p>
        </p:txBody>
      </p:sp>
      <p:sp>
        <p:nvSpPr>
          <p:cNvPr id="6" name="object 6"/>
          <p:cNvSpPr/>
          <p:nvPr/>
        </p:nvSpPr>
        <p:spPr>
          <a:xfrm>
            <a:off x="315494" y="2835776"/>
            <a:ext cx="115302" cy="92242"/>
          </a:xfrm>
          <a:prstGeom prst="rect">
            <a:avLst/>
          </a:prstGeom>
          <a:solidFill>
            <a:schemeClr val="accent1"/>
          </a:solidFill>
        </p:spPr>
        <p:txBody>
          <a:bodyPr wrap="square" lIns="0" tIns="0" rIns="0" bIns="0" rtlCol="0"/>
          <a:lstStyle/>
          <a:p/>
        </p:txBody>
      </p:sp>
      <p:sp>
        <p:nvSpPr>
          <p:cNvPr id="7" name="object 7"/>
          <p:cNvSpPr/>
          <p:nvPr/>
        </p:nvSpPr>
        <p:spPr>
          <a:xfrm>
            <a:off x="315494" y="3681329"/>
            <a:ext cx="115302" cy="92242"/>
          </a:xfrm>
          <a:prstGeom prst="rect">
            <a:avLst/>
          </a:prstGeom>
          <a:solidFill>
            <a:schemeClr val="accent1"/>
          </a:solidFill>
        </p:spPr>
        <p:txBody>
          <a:bodyPr wrap="square" lIns="0" tIns="0" rIns="0" bIns="0" rtlCol="0"/>
          <a:lstStyle/>
          <a:p/>
        </p:txBody>
      </p:sp>
      <p:sp>
        <p:nvSpPr>
          <p:cNvPr id="8" name="object 8"/>
          <p:cNvSpPr/>
          <p:nvPr/>
        </p:nvSpPr>
        <p:spPr>
          <a:xfrm>
            <a:off x="315494" y="4234781"/>
            <a:ext cx="115302" cy="92242"/>
          </a:xfrm>
          <a:prstGeom prst="rect">
            <a:avLst/>
          </a:prstGeom>
          <a:solidFill>
            <a:schemeClr val="accent1"/>
          </a:solidFill>
        </p:spPr>
        <p:txBody>
          <a:bodyPr wrap="square" lIns="0" tIns="0" rIns="0" bIns="0" rtlCol="0"/>
          <a:lstStyle/>
          <a:p/>
        </p:txBody>
      </p:sp>
      <p:sp>
        <p:nvSpPr>
          <p:cNvPr id="9" name="object 9"/>
          <p:cNvSpPr/>
          <p:nvPr/>
        </p:nvSpPr>
        <p:spPr>
          <a:xfrm>
            <a:off x="319304" y="5080334"/>
            <a:ext cx="115302" cy="92242"/>
          </a:xfrm>
          <a:prstGeom prst="rect">
            <a:avLst/>
          </a:prstGeom>
          <a:solidFill>
            <a:schemeClr val="accent1"/>
          </a:solidFill>
        </p:spPr>
        <p:txBody>
          <a:bodyPr wrap="square" lIns="0" tIns="0" rIns="0" bIns="0" rtlCol="0"/>
          <a:lstStyle/>
          <a:p/>
        </p:txBody>
      </p:sp>
      <p:sp>
        <p:nvSpPr>
          <p:cNvPr id="10" name="object 10"/>
          <p:cNvSpPr/>
          <p:nvPr/>
        </p:nvSpPr>
        <p:spPr>
          <a:xfrm>
            <a:off x="315494" y="6217987"/>
            <a:ext cx="115302" cy="92242"/>
          </a:xfrm>
          <a:prstGeom prst="rect">
            <a:avLst/>
          </a:prstGeom>
          <a:solidFill>
            <a:schemeClr val="accent1"/>
          </a:solidFill>
        </p:spPr>
        <p:txBody>
          <a:bodyPr wrap="square" lIns="0" tIns="0" rIns="0" bIns="0" rtlCol="0"/>
          <a:lstStyle/>
          <a:p/>
        </p:txBody>
      </p:sp>
      <p:sp>
        <p:nvSpPr>
          <p:cNvPr id="11" name="object 11"/>
          <p:cNvSpPr/>
          <p:nvPr/>
        </p:nvSpPr>
        <p:spPr>
          <a:xfrm>
            <a:off x="315494" y="6917490"/>
            <a:ext cx="115302" cy="92242"/>
          </a:xfrm>
          <a:prstGeom prst="rect">
            <a:avLst/>
          </a:prstGeom>
          <a:solidFill>
            <a:schemeClr val="accent1"/>
          </a:solidFill>
        </p:spPr>
        <p:txBody>
          <a:bodyPr wrap="square" lIns="0" tIns="0" rIns="0" bIns="0" rtlCol="0"/>
          <a:lstStyle/>
          <a:p/>
        </p:txBody>
      </p:sp>
      <p:sp>
        <p:nvSpPr>
          <p:cNvPr id="12" name="object 12"/>
          <p:cNvSpPr txBox="1"/>
          <p:nvPr/>
        </p:nvSpPr>
        <p:spPr>
          <a:xfrm>
            <a:off x="471905" y="2083601"/>
            <a:ext cx="6797675" cy="5537200"/>
          </a:xfrm>
          <a:prstGeom prst="rect">
            <a:avLst/>
          </a:prstGeom>
        </p:spPr>
        <p:txBody>
          <a:bodyPr vert="horz" wrap="square" lIns="0" tIns="12700" rIns="0" bIns="0" rtlCol="0">
            <a:spAutoFit/>
          </a:bodyPr>
          <a:lstStyle/>
          <a:p>
            <a:pPr marL="12700" marR="18415" algn="just">
              <a:lnSpc>
                <a:spcPct val="113000"/>
              </a:lnSpc>
              <a:spcBef>
                <a:spcPts val="100"/>
              </a:spcBef>
            </a:pPr>
            <a:r>
              <a:rPr sz="850" spc="-5" dirty="0">
                <a:solidFill>
                  <a:srgbClr val="3E3E3E"/>
                </a:solidFill>
                <a:latin typeface="Arial" panose="020B0604020202020204"/>
                <a:cs typeface="Arial" panose="020B0604020202020204"/>
              </a:rPr>
              <a:t>that the company will get back its revenue growth in the coming quarters on the back of its strong market position and attractive core business  that continues to be driven by new deals, renewed agreements, accretive acquisitions, increasing spending via cards, shift to digital form of  payments and expansion of service offerings. Though the COVID-19 will likely create some pressure on the revenues, the metric should  maintain its rising trend once normalcy returns.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5400" algn="just">
              <a:lnSpc>
                <a:spcPct val="113000"/>
              </a:lnSpc>
            </a:pPr>
            <a:r>
              <a:rPr sz="850" b="1" spc="-5" dirty="0">
                <a:solidFill>
                  <a:srgbClr val="3E3E3E"/>
                </a:solidFill>
                <a:latin typeface="Arial" panose="020B0604020202020204"/>
                <a:cs typeface="Arial" panose="020B0604020202020204"/>
              </a:rPr>
              <a:t>Visa Europe Acquisition Delivering Strong Value: </a:t>
            </a:r>
            <a:r>
              <a:rPr sz="850" b="1" spc="-10" dirty="0">
                <a:solidFill>
                  <a:srgbClr val="3E3E3E"/>
                </a:solidFill>
                <a:latin typeface="Arial" panose="020B0604020202020204"/>
                <a:cs typeface="Arial" panose="020B0604020202020204"/>
              </a:rPr>
              <a:t>V</a:t>
            </a:r>
            <a:r>
              <a:rPr sz="850" spc="-10" dirty="0">
                <a:solidFill>
                  <a:srgbClr val="3E3E3E"/>
                </a:solidFill>
                <a:latin typeface="Arial" panose="020B0604020202020204"/>
                <a:cs typeface="Arial" panose="020B0604020202020204"/>
              </a:rPr>
              <a:t>isa </a:t>
            </a:r>
            <a:r>
              <a:rPr sz="850" spc="-5" dirty="0">
                <a:solidFill>
                  <a:srgbClr val="3E3E3E"/>
                </a:solidFill>
                <a:latin typeface="Arial" panose="020B0604020202020204"/>
                <a:cs typeface="Arial" panose="020B0604020202020204"/>
              </a:rPr>
              <a:t>acquired Visa Europe in June 2016. Reuniting with Visa Europe was one of its  most important long-term growth strategies. The company expects to gain a competitive edge from a robust business model and increased  scale with the acquisition of Visa Europe as it projects Europe to be a $3.3 trillion payments market and high growth region in the future. The  deal has been accretive to the company, having contributed to its top line by bolstering payments volume, cross-border volume and  processed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5400" algn="just">
              <a:lnSpc>
                <a:spcPct val="113000"/>
              </a:lnSpc>
            </a:pPr>
            <a:r>
              <a:rPr sz="850" b="1" spc="-5" dirty="0">
                <a:solidFill>
                  <a:srgbClr val="3E3E3E"/>
                </a:solidFill>
                <a:latin typeface="Arial" panose="020B0604020202020204"/>
                <a:cs typeface="Arial" panose="020B0604020202020204"/>
              </a:rPr>
              <a:t>Cost Control Efforts To Aid Margin: </a:t>
            </a:r>
            <a:r>
              <a:rPr sz="850" spc="-5" dirty="0">
                <a:solidFill>
                  <a:srgbClr val="3E3E3E"/>
                </a:solidFill>
                <a:latin typeface="Arial" panose="020B0604020202020204"/>
                <a:cs typeface="Arial" panose="020B0604020202020204"/>
              </a:rPr>
              <a:t>The company’s cost reduction strategy which included lowering of marketing and general and  administrative expenses led to a 10% decline in total operating expenses. We believe the company's cost control efforts will aid its  bottomline,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6035" algn="just">
              <a:lnSpc>
                <a:spcPct val="113000"/>
              </a:lnSpc>
            </a:pPr>
            <a:r>
              <a:rPr sz="850" b="1" spc="-5" dirty="0">
                <a:solidFill>
                  <a:srgbClr val="3E3E3E"/>
                </a:solidFill>
                <a:latin typeface="Arial" panose="020B0604020202020204"/>
                <a:cs typeface="Arial" panose="020B0604020202020204"/>
              </a:rPr>
              <a:t>Inorganic Growth: </a:t>
            </a:r>
            <a:r>
              <a:rPr sz="850" spc="-5" dirty="0">
                <a:solidFill>
                  <a:srgbClr val="3E3E3E"/>
                </a:solidFill>
                <a:latin typeface="Arial" panose="020B0604020202020204"/>
                <a:cs typeface="Arial" panose="020B0604020202020204"/>
              </a:rPr>
              <a:t>For Visa, mergers and acquisitions, partnerships, and minority investments are some of the ways to achieve growth.  These moves have helped the company to maintain its leading position in the payment network space with 50% more payments volume than  its closest competitor, Mastercard. Some of Visa’s acquisitions are Earthport, Payworks, Verifi, YellowPepper, and the ticketing and token  services business of Rambus. These acquisitions and investments will accelerate its progress and extend the boundaries of its capabilities  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network.</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spcBef>
                <a:spcPts val="5"/>
              </a:spcBef>
            </a:pPr>
            <a:r>
              <a:rPr sz="850" b="1" spc="-5" dirty="0">
                <a:solidFill>
                  <a:srgbClr val="3E3E3E"/>
                </a:solidFill>
                <a:latin typeface="Arial" panose="020B0604020202020204"/>
                <a:cs typeface="Arial" panose="020B0604020202020204"/>
              </a:rPr>
              <a:t>Technological Innovations: </a:t>
            </a:r>
            <a:r>
              <a:rPr sz="850" spc="-5" dirty="0">
                <a:solidFill>
                  <a:srgbClr val="3E3E3E"/>
                </a:solidFill>
                <a:latin typeface="Arial" panose="020B0604020202020204"/>
                <a:cs typeface="Arial" panose="020B0604020202020204"/>
              </a:rPr>
              <a:t>Visa continues to invest in technology to further boost its already leading position in the payments market and to  minimize the impact of fraud, and protect consumer and merchant information. One of the main purviews of Visa is to ensure security of  payments as these move from physical to digital environments. VisaNet, Visa Token Service, Visa Direct, and Visa Checkout are some of the  platforms that have been developed by the company in the recent years to advance its digital platform. The company is also pushing  technologies, including contactless and scan-to-pay, tap-to-pay, and secure remote commerce, which should be the main modes of payment  in the near future. With only 15% of global payments occurring digitally, Visa has a huge runway for growth in the emerging payments industry  in the years 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4130" algn="just">
              <a:lnSpc>
                <a:spcPct val="113000"/>
              </a:lnSpc>
            </a:pPr>
            <a:r>
              <a:rPr sz="850" b="1" spc="-5" dirty="0">
                <a:solidFill>
                  <a:srgbClr val="3E3E3E"/>
                </a:solidFill>
                <a:latin typeface="Arial" panose="020B0604020202020204"/>
                <a:cs typeface="Arial" panose="020B0604020202020204"/>
              </a:rPr>
              <a:t>Strong Balance Sheet Position: </a:t>
            </a:r>
            <a:r>
              <a:rPr sz="850" spc="-5" dirty="0">
                <a:solidFill>
                  <a:srgbClr val="3E3E3E"/>
                </a:solidFill>
                <a:latin typeface="Arial" panose="020B0604020202020204"/>
                <a:cs typeface="Arial" panose="020B0604020202020204"/>
              </a:rPr>
              <a:t>Visa enjoys a strong cash and available-for-sale investment position along with strong free cash flow. Its  strong balance sheet enables it to make acquisition and fund capital expenditure that drives long-term growth. Backed by its strong cash  position, the company remains committed to boost shareholders’ value. Visa has increased its dividend each year since 2009, with the latest  being a 6.67% hike in October 2020.</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4130" algn="just">
              <a:lnSpc>
                <a:spcPct val="113000"/>
              </a:lnSpc>
            </a:pPr>
            <a:r>
              <a:rPr sz="850" b="1" spc="-5" dirty="0">
                <a:solidFill>
                  <a:srgbClr val="3E3E3E"/>
                </a:solidFill>
                <a:latin typeface="Arial" panose="020B0604020202020204"/>
                <a:cs typeface="Arial" panose="020B0604020202020204"/>
              </a:rPr>
              <a:t>Strong Solvency Position: </a:t>
            </a:r>
            <a:r>
              <a:rPr sz="850" spc="-5" dirty="0">
                <a:solidFill>
                  <a:srgbClr val="3E3E3E"/>
                </a:solidFill>
                <a:latin typeface="Arial" panose="020B0604020202020204"/>
                <a:cs typeface="Arial" panose="020B0604020202020204"/>
              </a:rPr>
              <a:t>Visa's total debt is 66.5% of its total equity, has increased from 48.2% as of Sep 30, 2020 and higher than the  industry average of 65.5%. Though its long-term debt as of Dec 31, 2020 was $21.1 billion, lower than its cash and cash equivalents $15.03  billion, it has ample liquidity with access to the commercial paper market on favorable terms. Thus, the company is well-equipped with  sufficient resources to service its indebtedness. Also, its interest coverage ratio of 26.1 is substantially higher than its industry average</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endParaRPr sz="850">
              <a:latin typeface="Arial" panose="020B0604020202020204"/>
              <a:cs typeface="Arial" panose="020B0604020202020204"/>
            </a:endParaRPr>
          </a:p>
          <a:p>
            <a:pPr marL="12700" algn="just">
              <a:lnSpc>
                <a:spcPct val="100000"/>
              </a:lnSpc>
              <a:spcBef>
                <a:spcPts val="130"/>
              </a:spcBef>
            </a:pPr>
            <a:r>
              <a:rPr sz="850" spc="-5" dirty="0">
                <a:solidFill>
                  <a:srgbClr val="3E3E3E"/>
                </a:solidFill>
                <a:latin typeface="Arial" panose="020B0604020202020204"/>
                <a:cs typeface="Arial" panose="020B0604020202020204"/>
              </a:rPr>
              <a:t>16.6. Thus, the company's solvency status looks impressive.</a:t>
            </a:r>
            <a:endParaRPr sz="850">
              <a:latin typeface="Arial" panose="020B0604020202020204"/>
              <a:cs typeface="Arial" panose="020B0604020202020204"/>
            </a:endParaRPr>
          </a:p>
        </p:txBody>
      </p:sp>
      <p:sp>
        <p:nvSpPr>
          <p:cNvPr id="13" name="object 13"/>
          <p:cNvSpPr txBox="1"/>
          <p:nvPr/>
        </p:nvSpPr>
        <p:spPr>
          <a:xfrm>
            <a:off x="5376110" y="624639"/>
            <a:ext cx="1700530" cy="10864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Visa continues </a:t>
            </a:r>
            <a:r>
              <a:rPr sz="1200" dirty="0">
                <a:solidFill>
                  <a:srgbClr val="3E3E3E"/>
                </a:solidFill>
                <a:latin typeface="Arial" panose="020B0604020202020204"/>
                <a:cs typeface="Arial" panose="020B0604020202020204"/>
              </a:rPr>
              <a:t>to</a:t>
            </a:r>
            <a:r>
              <a:rPr sz="1200" spc="-70"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benefit  </a:t>
            </a:r>
            <a:r>
              <a:rPr sz="1200" spc="5" dirty="0">
                <a:solidFill>
                  <a:srgbClr val="3E3E3E"/>
                </a:solidFill>
                <a:latin typeface="Arial" panose="020B0604020202020204"/>
                <a:cs typeface="Arial" panose="020B0604020202020204"/>
              </a:rPr>
              <a:t>from Visa Europe  </a:t>
            </a:r>
            <a:r>
              <a:rPr sz="1200" dirty="0">
                <a:solidFill>
                  <a:srgbClr val="3E3E3E"/>
                </a:solidFill>
                <a:latin typeface="Arial" panose="020B0604020202020204"/>
                <a:cs typeface="Arial" panose="020B0604020202020204"/>
              </a:rPr>
              <a:t>acqusition, increasing  </a:t>
            </a:r>
            <a:r>
              <a:rPr sz="1200" spc="5" dirty="0">
                <a:solidFill>
                  <a:srgbClr val="3E3E3E"/>
                </a:solidFill>
                <a:latin typeface="Arial" panose="020B0604020202020204"/>
                <a:cs typeface="Arial" panose="020B0604020202020204"/>
              </a:rPr>
              <a:t>business volumes,  investment </a:t>
            </a:r>
            <a:r>
              <a:rPr sz="1200" dirty="0">
                <a:solidFill>
                  <a:srgbClr val="3E3E3E"/>
                </a:solidFill>
                <a:latin typeface="Arial" panose="020B0604020202020204"/>
                <a:cs typeface="Arial" panose="020B0604020202020204"/>
              </a:rPr>
              <a:t>in digital  </a:t>
            </a:r>
            <a:r>
              <a:rPr sz="1200" spc="5" dirty="0">
                <a:solidFill>
                  <a:srgbClr val="3E3E3E"/>
                </a:solidFill>
                <a:latin typeface="Arial" panose="020B0604020202020204"/>
                <a:cs typeface="Arial" panose="020B0604020202020204"/>
              </a:rPr>
              <a:t>technology and a </a:t>
            </a:r>
            <a:r>
              <a:rPr sz="1200" dirty="0">
                <a:solidFill>
                  <a:srgbClr val="3E3E3E"/>
                </a:solidFill>
                <a:latin typeface="Arial" panose="020B0604020202020204"/>
                <a:cs typeface="Arial" panose="020B0604020202020204"/>
              </a:rPr>
              <a:t>solid  </a:t>
            </a:r>
            <a:r>
              <a:rPr sz="1200" spc="5" dirty="0">
                <a:solidFill>
                  <a:srgbClr val="3E3E3E"/>
                </a:solidFill>
                <a:latin typeface="Arial" panose="020B0604020202020204"/>
                <a:cs typeface="Arial" panose="020B0604020202020204"/>
              </a:rPr>
              <a:t>balance</a:t>
            </a:r>
            <a:r>
              <a:rPr sz="1200" spc="-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sheet.</a:t>
            </a:r>
            <a:endParaRPr sz="1200">
              <a:latin typeface="Arial" panose="020B0604020202020204"/>
              <a:cs typeface="Arial" panose="020B0604020202020204"/>
            </a:endParaRPr>
          </a:p>
        </p:txBody>
      </p:sp>
      <p:sp>
        <p:nvSpPr>
          <p:cNvPr id="14" name="object 14"/>
          <p:cNvSpPr/>
          <p:nvPr/>
        </p:nvSpPr>
        <p:spPr>
          <a:xfrm>
            <a:off x="5227387" y="675773"/>
            <a:ext cx="0" cy="1137920"/>
          </a:xfrm>
          <a:custGeom>
            <a:avLst/>
            <a:gdLst/>
            <a:ahLst/>
            <a:cxnLst/>
            <a:rect l="l" t="t" r="r" b="b"/>
            <a:pathLst>
              <a:path h="1137920">
                <a:moveTo>
                  <a:pt x="0" y="0"/>
                </a:moveTo>
                <a:lnTo>
                  <a:pt x="0" y="1137652"/>
                </a:lnTo>
              </a:path>
            </a:pathLst>
          </a:custGeom>
          <a:ln w="15373">
            <a:solidFill>
              <a:srgbClr val="007F06"/>
            </a:solidFill>
          </a:ln>
        </p:spPr>
        <p:txBody>
          <a:bodyPr wrap="square" lIns="0" tIns="0" rIns="0" bIns="0" rtlCol="0"/>
          <a:lstStyle/>
          <a:p/>
        </p:txBody>
      </p:sp>
      <p:sp>
        <p:nvSpPr>
          <p:cNvPr id="15" name="object 15"/>
          <p:cNvSpPr/>
          <p:nvPr/>
        </p:nvSpPr>
        <p:spPr>
          <a:xfrm>
            <a:off x="319338" y="7736138"/>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16" name="object 1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7" name="object 1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8" name="object 1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9" name="object 1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0" name="object 2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1" name="object 2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4" name="object 2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
        <p:nvSpPr>
          <p:cNvPr id="25"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
        <p:nvSpPr>
          <p:cNvPr id="26"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7" name="object 4"/>
          <p:cNvSpPr/>
          <p:nvPr/>
        </p:nvSpPr>
        <p:spPr>
          <a:xfrm>
            <a:off x="319304" y="721493"/>
            <a:ext cx="115302" cy="92242"/>
          </a:xfrm>
          <a:prstGeom prst="rect">
            <a:avLst/>
          </a:prstGeom>
          <a:solidFill>
            <a:schemeClr val="accent1"/>
          </a:solidFill>
        </p:spPr>
        <p:txBody>
          <a:bodyPr wrap="square" lIns="0" tIns="0" rIns="0" bIns="0" rtlCol="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1385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gn="just">
              <a:lnSpc>
                <a:spcPct val="113000"/>
              </a:lnSpc>
              <a:spcBef>
                <a:spcPts val="565"/>
              </a:spcBef>
            </a:pPr>
            <a:r>
              <a:rPr sz="850" b="1" spc="-5" dirty="0">
                <a:solidFill>
                  <a:srgbClr val="3E3E3E"/>
                </a:solidFill>
                <a:latin typeface="Arial" panose="020B0604020202020204"/>
                <a:cs typeface="Arial" panose="020B0604020202020204"/>
              </a:rPr>
              <a:t>Weakness in International Business: </a:t>
            </a:r>
            <a:r>
              <a:rPr sz="850" spc="-5" dirty="0">
                <a:solidFill>
                  <a:srgbClr val="3E3E3E"/>
                </a:solidFill>
                <a:latin typeface="Arial" panose="020B0604020202020204"/>
                <a:cs typeface="Arial" panose="020B0604020202020204"/>
              </a:rPr>
              <a:t>International business forms nearly 53-55% of the  company’s total revenues and provides the company with cross-border revenues. The  coronavirus outbreak impacted Visa’s cross-border business volumes. International revenues  declined 9% in the first quarter of fiscal 2021. We expect the company’s cross border  business to remain under pressure for the next few quarters, which will suppress top-line  growth.</a:t>
            </a:r>
            <a:endParaRPr sz="850">
              <a:latin typeface="Arial" panose="020B0604020202020204"/>
              <a:cs typeface="Arial" panose="020B0604020202020204"/>
            </a:endParaRPr>
          </a:p>
        </p:txBody>
      </p:sp>
      <p:sp>
        <p:nvSpPr>
          <p:cNvPr id="4" name="object 4"/>
          <p:cNvSpPr/>
          <p:nvPr/>
        </p:nvSpPr>
        <p:spPr>
          <a:xfrm>
            <a:off x="315494" y="1698123"/>
            <a:ext cx="115302" cy="92242"/>
          </a:xfrm>
          <a:prstGeom prst="rect">
            <a:avLst/>
          </a:prstGeom>
          <a:blipFill>
            <a:blip r:embed="rId1" cstate="print"/>
            <a:stretch>
              <a:fillRect/>
            </a:stretch>
          </a:blipFill>
        </p:spPr>
        <p:txBody>
          <a:bodyPr wrap="square" lIns="0" tIns="0" rIns="0" bIns="0" rtlCol="0"/>
          <a:lstStyle/>
          <a:p/>
        </p:txBody>
      </p:sp>
      <p:sp>
        <p:nvSpPr>
          <p:cNvPr id="5" name="object 5"/>
          <p:cNvSpPr txBox="1"/>
          <p:nvPr/>
        </p:nvSpPr>
        <p:spPr>
          <a:xfrm>
            <a:off x="471905" y="1645451"/>
            <a:ext cx="6778625" cy="609600"/>
          </a:xfrm>
          <a:prstGeom prst="rect">
            <a:avLst/>
          </a:prstGeom>
        </p:spPr>
        <p:txBody>
          <a:bodyPr vert="horz" wrap="square" lIns="0" tIns="29209" rIns="0" bIns="0" rtlCol="0">
            <a:spAutoFit/>
          </a:bodyPr>
          <a:lstStyle/>
          <a:p>
            <a:pPr marL="12700" algn="just">
              <a:lnSpc>
                <a:spcPct val="100000"/>
              </a:lnSpc>
              <a:spcBef>
                <a:spcPts val="230"/>
              </a:spcBef>
            </a:pPr>
            <a:r>
              <a:rPr sz="850" b="1" spc="-5" dirty="0">
                <a:solidFill>
                  <a:srgbClr val="3E3E3E"/>
                </a:solidFill>
                <a:latin typeface="Arial" panose="020B0604020202020204"/>
                <a:cs typeface="Arial" panose="020B0604020202020204"/>
              </a:rPr>
              <a:t>Higher Client Incentives: </a:t>
            </a:r>
            <a:r>
              <a:rPr sz="850" spc="-5" dirty="0">
                <a:solidFill>
                  <a:srgbClr val="3E3E3E"/>
                </a:solidFill>
                <a:latin typeface="Arial" panose="020B0604020202020204"/>
                <a:cs typeface="Arial" panose="020B0604020202020204"/>
              </a:rPr>
              <a:t>Visa has been facing increased client incentives, which are paid</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to</a:t>
            </a:r>
            <a:endParaRPr sz="850">
              <a:latin typeface="Arial" panose="020B0604020202020204"/>
              <a:cs typeface="Arial" panose="020B0604020202020204"/>
            </a:endParaRPr>
          </a:p>
          <a:p>
            <a:pPr marL="12700" marR="5080" algn="just">
              <a:lnSpc>
                <a:spcPct val="113000"/>
              </a:lnSpc>
            </a:pPr>
            <a:r>
              <a:rPr sz="850" spc="-5" dirty="0">
                <a:solidFill>
                  <a:srgbClr val="3E3E3E"/>
                </a:solidFill>
                <a:latin typeface="Arial" panose="020B0604020202020204"/>
                <a:cs typeface="Arial" panose="020B0604020202020204"/>
              </a:rPr>
              <a:t>financial institutions, merchants and strategic partners to build payments volumes, increase Visa’s product acceptance, win merchant routing  transactions over its network and drive innovation. The same was up 6% in the first quarter of fiscal 2021, representing33% of total revenues.  Increase in client incentives, which is a contra revenue item, will be a drag on the top</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line.</a:t>
            </a:r>
            <a:endParaRPr sz="850">
              <a:latin typeface="Arial" panose="020B0604020202020204"/>
              <a:cs typeface="Arial" panose="020B0604020202020204"/>
            </a:endParaRPr>
          </a:p>
        </p:txBody>
      </p:sp>
      <p:sp>
        <p:nvSpPr>
          <p:cNvPr id="6" name="object 6"/>
          <p:cNvSpPr txBox="1"/>
          <p:nvPr/>
        </p:nvSpPr>
        <p:spPr>
          <a:xfrm>
            <a:off x="5376110" y="624639"/>
            <a:ext cx="1854200" cy="7943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Higher </a:t>
            </a:r>
            <a:r>
              <a:rPr sz="1200" dirty="0">
                <a:solidFill>
                  <a:srgbClr val="3E3E3E"/>
                </a:solidFill>
                <a:latin typeface="Arial" panose="020B0604020202020204"/>
                <a:cs typeface="Arial" panose="020B0604020202020204"/>
              </a:rPr>
              <a:t>client incentives,  </a:t>
            </a:r>
            <a:r>
              <a:rPr sz="1200" spc="5" dirty="0">
                <a:solidFill>
                  <a:srgbClr val="3E3E3E"/>
                </a:solidFill>
                <a:latin typeface="Arial" panose="020B0604020202020204"/>
                <a:cs typeface="Arial" panose="020B0604020202020204"/>
              </a:rPr>
              <a:t>weak </a:t>
            </a:r>
            <a:r>
              <a:rPr sz="1200" dirty="0">
                <a:solidFill>
                  <a:srgbClr val="3E3E3E"/>
                </a:solidFill>
                <a:latin typeface="Arial" panose="020B0604020202020204"/>
                <a:cs typeface="Arial" panose="020B0604020202020204"/>
              </a:rPr>
              <a:t>international  </a:t>
            </a:r>
            <a:r>
              <a:rPr sz="1200" spc="5" dirty="0">
                <a:solidFill>
                  <a:srgbClr val="3E3E3E"/>
                </a:solidFill>
                <a:latin typeface="Arial" panose="020B0604020202020204"/>
                <a:cs typeface="Arial" panose="020B0604020202020204"/>
              </a:rPr>
              <a:t>business due </a:t>
            </a:r>
            <a:r>
              <a:rPr sz="1200" dirty="0">
                <a:solidFill>
                  <a:srgbClr val="3E3E3E"/>
                </a:solidFill>
                <a:latin typeface="Arial" panose="020B0604020202020204"/>
                <a:cs typeface="Arial" panose="020B0604020202020204"/>
              </a:rPr>
              <a:t>to</a:t>
            </a:r>
            <a:r>
              <a:rPr sz="1200" spc="-90"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COVID-19  remain some headwinds  </a:t>
            </a:r>
            <a:r>
              <a:rPr sz="1200" dirty="0">
                <a:solidFill>
                  <a:srgbClr val="3E3E3E"/>
                </a:solidFill>
                <a:latin typeface="Arial" panose="020B0604020202020204"/>
                <a:cs typeface="Arial" panose="020B0604020202020204"/>
              </a:rPr>
              <a:t>for</a:t>
            </a:r>
            <a:r>
              <a:rPr sz="1200" spc="-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Visa.</a:t>
            </a:r>
            <a:endParaRPr sz="1200">
              <a:latin typeface="Arial" panose="020B0604020202020204"/>
              <a:cs typeface="Arial" panose="020B0604020202020204"/>
            </a:endParaRPr>
          </a:p>
        </p:txBody>
      </p:sp>
      <p:sp>
        <p:nvSpPr>
          <p:cNvPr id="7" name="object 7"/>
          <p:cNvSpPr/>
          <p:nvPr/>
        </p:nvSpPr>
        <p:spPr>
          <a:xfrm>
            <a:off x="5227387" y="675773"/>
            <a:ext cx="0" cy="845819"/>
          </a:xfrm>
          <a:custGeom>
            <a:avLst/>
            <a:gdLst/>
            <a:ahLst/>
            <a:cxnLst/>
            <a:rect l="l" t="t" r="r" b="b"/>
            <a:pathLst>
              <a:path h="845819">
                <a:moveTo>
                  <a:pt x="0" y="0"/>
                </a:moveTo>
                <a:lnTo>
                  <a:pt x="0" y="845552"/>
                </a:lnTo>
              </a:path>
            </a:pathLst>
          </a:custGeom>
          <a:ln w="15373">
            <a:solidFill>
              <a:srgbClr val="CC0000"/>
            </a:solidFill>
          </a:ln>
        </p:spPr>
        <p:txBody>
          <a:bodyPr wrap="square" lIns="0" tIns="0" rIns="0" bIns="0" rtlCol="0"/>
          <a:lstStyle/>
          <a:p/>
        </p:txBody>
      </p:sp>
      <p:sp>
        <p:nvSpPr>
          <p:cNvPr id="8" name="object 8"/>
          <p:cNvSpPr/>
          <p:nvPr/>
        </p:nvSpPr>
        <p:spPr>
          <a:xfrm>
            <a:off x="319338" y="2370722"/>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9" name="object 9"/>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7" name="object 17"/>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
              </a:rPr>
              <a:t>www.seabridgefintech.com</a:t>
            </a:r>
            <a:endParaRPr sz="850" spc="-5" dirty="0">
              <a:solidFill>
                <a:srgbClr val="CACACA"/>
              </a:solidFill>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2998470" cy="4083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007F06"/>
                </a:solidFill>
                <a:latin typeface="Arial" panose="020B0604020202020204"/>
                <a:cs typeface="Arial" panose="020B0604020202020204"/>
              </a:rPr>
              <a:t>Last Earnings</a:t>
            </a:r>
            <a:r>
              <a:rPr sz="1050" b="1" spc="-5"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Report</a:t>
            </a:r>
            <a:endParaRPr sz="1050">
              <a:latin typeface="Arial" panose="020B0604020202020204"/>
              <a:cs typeface="Arial" panose="020B0604020202020204"/>
            </a:endParaRPr>
          </a:p>
          <a:p>
            <a:pPr marL="12700">
              <a:lnSpc>
                <a:spcPct val="100000"/>
              </a:lnSpc>
              <a:spcBef>
                <a:spcPts val="695"/>
              </a:spcBef>
            </a:pPr>
            <a:r>
              <a:rPr sz="850" b="1" spc="-5" dirty="0">
                <a:solidFill>
                  <a:srgbClr val="3E3E3E"/>
                </a:solidFill>
                <a:latin typeface="Arial" panose="020B0604020202020204"/>
                <a:cs typeface="Arial" panose="020B0604020202020204"/>
              </a:rPr>
              <a:t>Visa Q1 Earnings Surpass Estimates, Revenues Down</a:t>
            </a:r>
            <a:r>
              <a:rPr sz="850" b="1" spc="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Y/Y</a:t>
            </a:r>
            <a:endParaRPr sz="850">
              <a:latin typeface="Arial" panose="020B0604020202020204"/>
              <a:cs typeface="Arial" panose="020B0604020202020204"/>
            </a:endParaRPr>
          </a:p>
        </p:txBody>
      </p:sp>
      <p:sp>
        <p:nvSpPr>
          <p:cNvPr id="3" name="object 3"/>
          <p:cNvSpPr txBox="1"/>
          <p:nvPr/>
        </p:nvSpPr>
        <p:spPr>
          <a:xfrm>
            <a:off x="302794" y="915201"/>
            <a:ext cx="469519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Visa’s fiscal first-quarter 2021 earnings of $1.42 per share, beat the SEABRIDGE Consensus Estimate  by 11.8%. However, the bottom line declined 3% year 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p:txBody>
      </p:sp>
      <p:sp>
        <p:nvSpPr>
          <p:cNvPr id="4" name="object 4"/>
          <p:cNvSpPr txBox="1"/>
          <p:nvPr/>
        </p:nvSpPr>
        <p:spPr>
          <a:xfrm>
            <a:off x="302794" y="1322605"/>
            <a:ext cx="4692015"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Meanwhile, the company’s net operating revenues of $5.7 billion outpaced the SEABRIDGE Consensus  Estimate by 3.2%. However, the top line fell 6% year over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p:txBody>
      </p:sp>
      <p:sp>
        <p:nvSpPr>
          <p:cNvPr id="5" name="object 5"/>
          <p:cNvSpPr txBox="1"/>
          <p:nvPr/>
        </p:nvSpPr>
        <p:spPr>
          <a:xfrm>
            <a:off x="302794" y="1730007"/>
            <a:ext cx="6947534" cy="5960110"/>
          </a:xfrm>
          <a:prstGeom prst="rect">
            <a:avLst/>
          </a:prstGeom>
        </p:spPr>
        <p:txBody>
          <a:bodyPr vert="horz" wrap="square" lIns="0" tIns="12700" rIns="0" bIns="0" rtlCol="0">
            <a:spAutoFit/>
          </a:bodyPr>
          <a:lstStyle/>
          <a:p>
            <a:pPr marL="12700" marR="2262505">
              <a:lnSpc>
                <a:spcPct val="113000"/>
              </a:lnSpc>
              <a:spcBef>
                <a:spcPts val="100"/>
              </a:spcBef>
            </a:pPr>
            <a:r>
              <a:rPr sz="850" spc="-5" dirty="0">
                <a:solidFill>
                  <a:srgbClr val="3E3E3E"/>
                </a:solidFill>
                <a:latin typeface="Arial" panose="020B0604020202020204"/>
                <a:cs typeface="Arial" panose="020B0604020202020204"/>
              </a:rPr>
              <a:t>Results benefited from improved payments volume and processed transactions, partly offset by  decline in cross-border volumes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Financial</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Performance</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10795">
              <a:lnSpc>
                <a:spcPct val="113000"/>
              </a:lnSpc>
              <a:spcBef>
                <a:spcPts val="5"/>
              </a:spcBef>
            </a:pPr>
            <a:r>
              <a:rPr sz="850" spc="-5" dirty="0">
                <a:solidFill>
                  <a:srgbClr val="3E3E3E"/>
                </a:solidFill>
                <a:latin typeface="Arial" panose="020B0604020202020204"/>
                <a:cs typeface="Arial" panose="020B0604020202020204"/>
              </a:rPr>
              <a:t>On a constant-dollar basis, payments volume in the quarter was up 5% year over year. Also, processed transactions improved 4% from the prior-  year quarter to 39.2 billion driven by domestic</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7620">
              <a:lnSpc>
                <a:spcPct val="113000"/>
              </a:lnSpc>
            </a:pPr>
            <a:r>
              <a:rPr sz="850" spc="-5" dirty="0">
                <a:solidFill>
                  <a:srgbClr val="3E3E3E"/>
                </a:solidFill>
                <a:latin typeface="Arial" panose="020B0604020202020204"/>
                <a:cs typeface="Arial" panose="020B0604020202020204"/>
              </a:rPr>
              <a:t>Total cross border volume of Visa on a constant-dollar basis fell 21% year over year during the quarter. The company’s cross-border volumes  excluding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Europe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(which</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drive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its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international</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transaction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revenues)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slumped</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33%</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over</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constant-dollar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basis.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8255" algn="just">
              <a:lnSpc>
                <a:spcPct val="113000"/>
              </a:lnSpc>
            </a:pPr>
            <a:r>
              <a:rPr sz="850" spc="-5" dirty="0">
                <a:solidFill>
                  <a:srgbClr val="3E3E3E"/>
                </a:solidFill>
                <a:latin typeface="Arial" panose="020B0604020202020204"/>
                <a:cs typeface="Arial" panose="020B0604020202020204"/>
              </a:rPr>
              <a:t>Service revenues were up 5% year over year to $2.7 billion attributable to higher payments volume of the fourth quarter. On a year-over-year  basis, data processing revenues were up 6% year over year to $3 billion while international transaction revenues plunged 28% from the prior-  year quarter to $1.5 billion. Other revenues climbed 5% year over year to $384</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Client incentives of $1.9 billion grew 6% year over year.</a:t>
            </a:r>
            <a:endParaRPr sz="850">
              <a:latin typeface="Arial" panose="020B0604020202020204"/>
              <a:cs typeface="Arial" panose="020B0604020202020204"/>
            </a:endParaRPr>
          </a:p>
          <a:p>
            <a:pPr marL="12700" marR="5715">
              <a:lnSpc>
                <a:spcPct val="113000"/>
              </a:lnSpc>
            </a:pPr>
            <a:r>
              <a:rPr sz="850" spc="-5" dirty="0">
                <a:solidFill>
                  <a:srgbClr val="3E3E3E"/>
                </a:solidFill>
                <a:latin typeface="Arial" panose="020B0604020202020204"/>
                <a:cs typeface="Arial" panose="020B0604020202020204"/>
              </a:rPr>
              <a:t>Operating expenses declined 10% year over year to $1.8 billion attributable to lower general and administrative, marketing, and network and  processing expenses coupled with reduced professional fees.</a:t>
            </a:r>
            <a:endParaRPr sz="850">
              <a:latin typeface="Arial" panose="020B0604020202020204"/>
              <a:cs typeface="Arial" panose="020B0604020202020204"/>
            </a:endParaRPr>
          </a:p>
          <a:p>
            <a:pPr marL="12700">
              <a:lnSpc>
                <a:spcPct val="100000"/>
              </a:lnSpc>
              <a:spcBef>
                <a:spcPts val="130"/>
              </a:spcBef>
            </a:pPr>
            <a:r>
              <a:rPr sz="850" spc="-5" dirty="0">
                <a:solidFill>
                  <a:srgbClr val="3E3E3E"/>
                </a:solidFill>
                <a:latin typeface="Arial" panose="020B0604020202020204"/>
                <a:cs typeface="Arial" panose="020B0604020202020204"/>
              </a:rPr>
              <a:t>Interest expense escalated 22.5% year over year to $136</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Balance Sheet (as of Dec 31, 2020)</a:t>
            </a:r>
            <a:endParaRPr sz="900">
              <a:latin typeface="Arial" panose="020B0604020202020204"/>
              <a:cs typeface="Arial" panose="020B0604020202020204"/>
            </a:endParaRPr>
          </a:p>
          <a:p>
            <a:pPr marL="12700" marR="2595245">
              <a:lnSpc>
                <a:spcPts val="2060"/>
              </a:lnSpc>
              <a:spcBef>
                <a:spcPts val="230"/>
              </a:spcBef>
            </a:pPr>
            <a:r>
              <a:rPr sz="850" spc="-5" dirty="0">
                <a:solidFill>
                  <a:srgbClr val="3E3E3E"/>
                </a:solidFill>
                <a:latin typeface="Arial" panose="020B0604020202020204"/>
                <a:cs typeface="Arial" panose="020B0604020202020204"/>
              </a:rPr>
              <a:t>Cash and cash equivalents were $15 billion, down 7.7% from fiscal year end Sep 30, 2020.  Total assets were $80.4 billion, which declined 0.6% from fiscal year end Sep 30,</a:t>
            </a:r>
            <a:r>
              <a:rPr sz="850" spc="1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marL="12700">
              <a:lnSpc>
                <a:spcPct val="100000"/>
              </a:lnSpc>
              <a:spcBef>
                <a:spcPts val="795"/>
              </a:spcBef>
            </a:pPr>
            <a:r>
              <a:rPr sz="850" spc="-5" dirty="0">
                <a:solidFill>
                  <a:srgbClr val="3E3E3E"/>
                </a:solidFill>
                <a:latin typeface="Arial" panose="020B0604020202020204"/>
                <a:cs typeface="Arial" panose="020B0604020202020204"/>
              </a:rPr>
              <a:t>Long-term debt slid nearly 0.1% from fiscal year end Sep 30, 2020 to $21.1</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Share Buyback and Dividend Update</a:t>
            </a:r>
            <a:endParaRPr sz="90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During the quarter under review, the company made share repurchases worth $1.8</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8255" algn="just">
              <a:lnSpc>
                <a:spcPct val="113000"/>
              </a:lnSpc>
              <a:spcBef>
                <a:spcPts val="5"/>
              </a:spcBef>
            </a:pPr>
            <a:r>
              <a:rPr sz="850" spc="-5" dirty="0">
                <a:solidFill>
                  <a:srgbClr val="3E3E3E"/>
                </a:solidFill>
                <a:latin typeface="Arial" panose="020B0604020202020204"/>
                <a:cs typeface="Arial" panose="020B0604020202020204"/>
              </a:rPr>
              <a:t>On Jan 26, 2021, the company declared a quarterly cash dividend of 32 cents per share. The dividend will be paid on Mar 1, 2021 to its  shareholders of record as of Feb 12.</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Business</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Update</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8890" algn="just">
              <a:lnSpc>
                <a:spcPct val="113000"/>
              </a:lnSpc>
            </a:pPr>
            <a:r>
              <a:rPr sz="850" spc="-5" dirty="0">
                <a:solidFill>
                  <a:srgbClr val="3E3E3E"/>
                </a:solidFill>
                <a:latin typeface="Arial" panose="020B0604020202020204"/>
                <a:cs typeface="Arial" panose="020B0604020202020204"/>
              </a:rPr>
              <a:t>In November 2020, the company unveiled that it has completed the buyout of YellowPepper. This acquisition is in line with Visa’s endeavor to  bolster its “network of networks” strategy to become a single point of access for initiating multiple transaction types and enabling a secure flow  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funds.</a:t>
            </a:r>
            <a:endParaRPr sz="850">
              <a:latin typeface="Arial" panose="020B0604020202020204"/>
              <a:cs typeface="Arial" panose="020B0604020202020204"/>
            </a:endParaRPr>
          </a:p>
          <a:p>
            <a:pPr marL="12700" algn="just">
              <a:lnSpc>
                <a:spcPct val="100000"/>
              </a:lnSpc>
              <a:spcBef>
                <a:spcPts val="130"/>
              </a:spcBef>
            </a:pPr>
            <a:r>
              <a:rPr sz="850" spc="-5" dirty="0">
                <a:solidFill>
                  <a:srgbClr val="3E3E3E"/>
                </a:solidFill>
                <a:latin typeface="Arial" panose="020B0604020202020204"/>
                <a:cs typeface="Arial" panose="020B0604020202020204"/>
              </a:rPr>
              <a:t>On maturity of its senior notes, the payment processor repaid $3 billion of principal in December</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This month, Visa and fintech startup Plaid have called off their previously announced $5.3-billion merger after facing a legal challenge from the  Department of Justice (DoJ). The said deal was announced on Jan 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p:txBody>
      </p:sp>
      <p:sp>
        <p:nvSpPr>
          <p:cNvPr id="6" name="object 6"/>
          <p:cNvSpPr txBox="1"/>
          <p:nvPr/>
        </p:nvSpPr>
        <p:spPr>
          <a:xfrm>
            <a:off x="5299242" y="678447"/>
            <a:ext cx="80899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007F06"/>
                </a:solidFill>
                <a:latin typeface="Arial" panose="020B0604020202020204"/>
                <a:cs typeface="Arial" panose="020B0604020202020204"/>
              </a:rPr>
              <a:t>Quarter</a:t>
            </a:r>
            <a:r>
              <a:rPr sz="850" b="1" spc="-4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p:txBody>
      </p:sp>
      <p:sp>
        <p:nvSpPr>
          <p:cNvPr id="7" name="object 7"/>
          <p:cNvSpPr txBox="1"/>
          <p:nvPr/>
        </p:nvSpPr>
        <p:spPr>
          <a:xfrm>
            <a:off x="6752056" y="678447"/>
            <a:ext cx="414655"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p:txBody>
      </p:sp>
      <p:sp>
        <p:nvSpPr>
          <p:cNvPr id="8" name="object 8"/>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9" name="object 9"/>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10" name="object 10"/>
          <p:cNvSpPr txBox="1"/>
          <p:nvPr/>
        </p:nvSpPr>
        <p:spPr>
          <a:xfrm>
            <a:off x="5304255" y="869080"/>
            <a:ext cx="916305" cy="871219"/>
          </a:xfrm>
          <a:prstGeom prst="rect">
            <a:avLst/>
          </a:prstGeom>
        </p:spPr>
        <p:txBody>
          <a:bodyPr vert="horz" wrap="square" lIns="0" tIns="12700" rIns="0" bIns="0" rtlCol="0">
            <a:spAutoFit/>
          </a:bodyPr>
          <a:lstStyle/>
          <a:p>
            <a:pPr marR="208915">
              <a:lnSpc>
                <a:spcPct val="131000"/>
              </a:lnSpc>
              <a:spcBef>
                <a:spcPts val="100"/>
              </a:spcBef>
            </a:pPr>
            <a:r>
              <a:rPr sz="850" spc="-5" dirty="0">
                <a:solidFill>
                  <a:srgbClr val="3E3E3E"/>
                </a:solidFill>
                <a:latin typeface="Arial" panose="020B0604020202020204"/>
                <a:cs typeface="Arial" panose="020B0604020202020204"/>
              </a:rPr>
              <a:t>Report Date  Sales</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  EPS Surprise  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a:p>
            <a:pPr>
              <a:lnSpc>
                <a:spcPct val="100000"/>
              </a:lnSpc>
              <a:spcBef>
                <a:spcPts val="310"/>
              </a:spcBef>
            </a:pPr>
            <a:r>
              <a:rPr sz="850" spc="-5" dirty="0">
                <a:solidFill>
                  <a:srgbClr val="3E3E3E"/>
                </a:solidFill>
                <a:latin typeface="Arial" panose="020B0604020202020204"/>
                <a:cs typeface="Arial" panose="020B0604020202020204"/>
              </a:rPr>
              <a:t>Annual EPS</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endParaRPr sz="850">
              <a:latin typeface="Arial" panose="020B0604020202020204"/>
              <a:cs typeface="Arial" panose="020B0604020202020204"/>
            </a:endParaRPr>
          </a:p>
        </p:txBody>
      </p:sp>
      <p:sp>
        <p:nvSpPr>
          <p:cNvPr id="11" name="object 11"/>
          <p:cNvSpPr txBox="1"/>
          <p:nvPr/>
        </p:nvSpPr>
        <p:spPr>
          <a:xfrm>
            <a:off x="6511090" y="869080"/>
            <a:ext cx="654685" cy="871219"/>
          </a:xfrm>
          <a:prstGeom prst="rect">
            <a:avLst/>
          </a:prstGeom>
        </p:spPr>
        <p:txBody>
          <a:bodyPr vert="horz" wrap="square" lIns="0" tIns="52069" rIns="0" bIns="0" rtlCol="0">
            <a:spAutoFit/>
          </a:bodyPr>
          <a:lstStyle/>
          <a:p>
            <a:pPr marR="12065" algn="r">
              <a:lnSpc>
                <a:spcPct val="100000"/>
              </a:lnSpc>
              <a:spcBef>
                <a:spcPts val="410"/>
              </a:spcBef>
            </a:pPr>
            <a:r>
              <a:rPr sz="850" b="1" spc="-5" dirty="0">
                <a:solidFill>
                  <a:srgbClr val="3E3E3E"/>
                </a:solidFill>
                <a:latin typeface="Arial" panose="020B0604020202020204"/>
                <a:cs typeface="Arial" panose="020B0604020202020204"/>
              </a:rPr>
              <a:t>Jan 28,</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marR="10795" algn="r">
              <a:lnSpc>
                <a:spcPct val="100000"/>
              </a:lnSpc>
              <a:spcBef>
                <a:spcPts val="310"/>
              </a:spcBef>
            </a:pPr>
            <a:r>
              <a:rPr sz="850" b="1" spc="-5" dirty="0">
                <a:solidFill>
                  <a:srgbClr val="3E3E3E"/>
                </a:solidFill>
                <a:latin typeface="Arial" panose="020B0604020202020204"/>
                <a:cs typeface="Arial" panose="020B0604020202020204"/>
              </a:rPr>
              <a:t>3.17%</a:t>
            </a:r>
            <a:endParaRPr sz="850">
              <a:latin typeface="Arial" panose="020B0604020202020204"/>
              <a:cs typeface="Arial" panose="020B0604020202020204"/>
            </a:endParaRPr>
          </a:p>
          <a:p>
            <a:pPr marR="5080" algn="r">
              <a:lnSpc>
                <a:spcPct val="100000"/>
              </a:lnSpc>
              <a:spcBef>
                <a:spcPts val="315"/>
              </a:spcBef>
            </a:pPr>
            <a:r>
              <a:rPr sz="850" b="1" spc="-5" dirty="0">
                <a:solidFill>
                  <a:srgbClr val="3E3E3E"/>
                </a:solidFill>
                <a:latin typeface="Arial" panose="020B0604020202020204"/>
                <a:cs typeface="Arial" panose="020B0604020202020204"/>
              </a:rPr>
              <a:t>11.81%</a:t>
            </a:r>
            <a:endParaRPr sz="850">
              <a:latin typeface="Arial" panose="020B0604020202020204"/>
              <a:cs typeface="Arial" panose="020B0604020202020204"/>
            </a:endParaRPr>
          </a:p>
          <a:p>
            <a:pPr marR="6350" algn="r">
              <a:lnSpc>
                <a:spcPct val="100000"/>
              </a:lnSpc>
              <a:spcBef>
                <a:spcPts val="310"/>
              </a:spcBef>
            </a:pPr>
            <a:r>
              <a:rPr sz="850" b="1" spc="-5" dirty="0">
                <a:solidFill>
                  <a:srgbClr val="3E3E3E"/>
                </a:solidFill>
                <a:latin typeface="Arial" panose="020B0604020202020204"/>
                <a:cs typeface="Arial" panose="020B0604020202020204"/>
              </a:rPr>
              <a:t>1.42</a:t>
            </a:r>
            <a:endParaRPr sz="850">
              <a:latin typeface="Arial" panose="020B0604020202020204"/>
              <a:cs typeface="Arial" panose="020B0604020202020204"/>
            </a:endParaRPr>
          </a:p>
          <a:p>
            <a:pPr marR="6350" algn="r">
              <a:lnSpc>
                <a:spcPct val="100000"/>
              </a:lnSpc>
              <a:spcBef>
                <a:spcPts val="310"/>
              </a:spcBef>
            </a:pPr>
            <a:r>
              <a:rPr sz="850" b="1" spc="-5" dirty="0">
                <a:solidFill>
                  <a:srgbClr val="3E3E3E"/>
                </a:solidFill>
                <a:latin typeface="Arial" panose="020B0604020202020204"/>
                <a:cs typeface="Arial" panose="020B0604020202020204"/>
              </a:rPr>
              <a:t>4.99</a:t>
            </a:r>
            <a:endParaRPr sz="850">
              <a:latin typeface="Arial" panose="020B0604020202020204"/>
              <a:cs typeface="Arial" panose="020B0604020202020204"/>
            </a:endParaRPr>
          </a:p>
        </p:txBody>
      </p:sp>
      <p:sp>
        <p:nvSpPr>
          <p:cNvPr id="12" name="object 12"/>
          <p:cNvSpPr/>
          <p:nvPr/>
        </p:nvSpPr>
        <p:spPr>
          <a:xfrm>
            <a:off x="5308098" y="1087019"/>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3" name="object 13"/>
          <p:cNvSpPr/>
          <p:nvPr/>
        </p:nvSpPr>
        <p:spPr>
          <a:xfrm>
            <a:off x="6384256" y="1087019"/>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4" name="object 14"/>
          <p:cNvSpPr/>
          <p:nvPr/>
        </p:nvSpPr>
        <p:spPr>
          <a:xfrm>
            <a:off x="5308098" y="1256130"/>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5" name="object 15"/>
          <p:cNvSpPr/>
          <p:nvPr/>
        </p:nvSpPr>
        <p:spPr>
          <a:xfrm>
            <a:off x="6384256" y="1256130"/>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6" name="object 16"/>
          <p:cNvSpPr/>
          <p:nvPr/>
        </p:nvSpPr>
        <p:spPr>
          <a:xfrm>
            <a:off x="5308098" y="1425240"/>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7" name="object 17"/>
          <p:cNvSpPr/>
          <p:nvPr/>
        </p:nvSpPr>
        <p:spPr>
          <a:xfrm>
            <a:off x="6384256" y="1425240"/>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8" name="object 18"/>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9" name="object 19"/>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20" name="object 20"/>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sp>
        <p:nvSpPr>
          <p:cNvPr id="21" name="object 21"/>
          <p:cNvSpPr/>
          <p:nvPr/>
        </p:nvSpPr>
        <p:spPr>
          <a:xfrm>
            <a:off x="5238917" y="871788"/>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22" name="object 22"/>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23" name="object 23"/>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24" name="object 24"/>
          <p:cNvSpPr/>
          <p:nvPr/>
        </p:nvSpPr>
        <p:spPr>
          <a:xfrm>
            <a:off x="319338" y="808204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25" name="object 2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26" name="object 2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27" name="object 2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28" name="object 2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29" name="object 2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30" name="object 3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3" name="object 33"/>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
        <p:nvSpPr>
          <p:cNvPr id="34"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35"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4307806"/>
            <a:ext cx="6925945" cy="0"/>
          </a:xfrm>
          <a:custGeom>
            <a:avLst/>
            <a:gdLst/>
            <a:ahLst/>
            <a:cxnLst/>
            <a:rect l="l" t="t" r="r" b="b"/>
            <a:pathLst>
              <a:path w="6925945">
                <a:moveTo>
                  <a:pt x="0" y="0"/>
                </a:moveTo>
                <a:lnTo>
                  <a:pt x="6925844"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57695" cy="624205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Recent</a:t>
            </a:r>
            <a:r>
              <a:rPr sz="1050" b="1" spc="5" dirty="0">
                <a:solidFill>
                  <a:srgbClr val="38829D"/>
                </a:solidFill>
                <a:latin typeface="Arial" panose="020B0604020202020204"/>
                <a:cs typeface="Arial" panose="020B0604020202020204"/>
              </a:rPr>
              <a:t> </a:t>
            </a:r>
            <a:r>
              <a:rPr sz="1050" b="1" spc="25" dirty="0">
                <a:solidFill>
                  <a:srgbClr val="38829D"/>
                </a:solidFill>
                <a:latin typeface="Arial" panose="020B0604020202020204"/>
                <a:cs typeface="Arial" panose="020B0604020202020204"/>
              </a:rPr>
              <a:t>News</a:t>
            </a:r>
            <a:endParaRPr sz="1050">
              <a:solidFill>
                <a:srgbClr val="38829D"/>
              </a:solidFill>
              <a:latin typeface="Arial" panose="020B0604020202020204"/>
              <a:cs typeface="Arial" panose="020B0604020202020204"/>
            </a:endParaRPr>
          </a:p>
          <a:p>
            <a:pPr marL="12700">
              <a:lnSpc>
                <a:spcPct val="100000"/>
              </a:lnSpc>
              <a:spcBef>
                <a:spcPts val="695"/>
              </a:spcBef>
            </a:pPr>
            <a:r>
              <a:rPr sz="850" b="1" spc="-5" dirty="0">
                <a:solidFill>
                  <a:srgbClr val="3E3E3E"/>
                </a:solidFill>
                <a:latin typeface="Arial" panose="020B0604020202020204"/>
                <a:cs typeface="Arial" panose="020B0604020202020204"/>
              </a:rPr>
              <a:t>Visa Teams Up With ADP to Boost Digital Payments for Workers </a:t>
            </a:r>
            <a:r>
              <a:rPr sz="850" spc="-5" dirty="0">
                <a:solidFill>
                  <a:srgbClr val="3E3E3E"/>
                </a:solidFill>
                <a:latin typeface="Arial" panose="020B0604020202020204"/>
                <a:cs typeface="Arial" panose="020B0604020202020204"/>
              </a:rPr>
              <a:t>- Feb 18,</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1430" algn="just">
              <a:lnSpc>
                <a:spcPct val="113000"/>
              </a:lnSpc>
            </a:pPr>
            <a:r>
              <a:rPr sz="850" spc="-5" dirty="0">
                <a:solidFill>
                  <a:srgbClr val="3E3E3E"/>
                </a:solidFill>
                <a:latin typeface="Arial" panose="020B0604020202020204"/>
                <a:cs typeface="Arial" panose="020B0604020202020204"/>
              </a:rPr>
              <a:t>Visa Inc. (V) recently teamed up with Automatic Data Processing to integrate the real-time push payments platform of Visa named Visa Direct  into ADP. In the days ahead, the integration will be introduced across several use cases. Powered by Visa Direct, the tie-up will empower ADP in  offering a digital and low-cost solution to its large and small clients, which will be beneficial for both employers and employees across the United  States.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b="1" spc="-5" dirty="0">
                <a:solidFill>
                  <a:srgbClr val="3E3E3E"/>
                </a:solidFill>
                <a:latin typeface="Arial" panose="020B0604020202020204"/>
                <a:cs typeface="Arial" panose="020B0604020202020204"/>
              </a:rPr>
              <a:t>Visa, Plaid Terminate Merger After Legal Complications - </a:t>
            </a:r>
            <a:r>
              <a:rPr sz="850" spc="-5" dirty="0">
                <a:solidFill>
                  <a:srgbClr val="3E3E3E"/>
                </a:solidFill>
                <a:latin typeface="Arial" panose="020B0604020202020204"/>
                <a:cs typeface="Arial" panose="020B0604020202020204"/>
              </a:rPr>
              <a:t>Jan 13,</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955" algn="just">
              <a:lnSpc>
                <a:spcPct val="113000"/>
              </a:lnSpc>
            </a:pPr>
            <a:r>
              <a:rPr sz="850" spc="-5" dirty="0">
                <a:solidFill>
                  <a:srgbClr val="3E3E3E"/>
                </a:solidFill>
                <a:latin typeface="Arial" panose="020B0604020202020204"/>
                <a:cs typeface="Arial" panose="020B0604020202020204"/>
              </a:rPr>
              <a:t>Visa and fintech startup Plaid have called off their previously announced $5.3-billion merger after facing a legal challenge from the Department of  Justice (DoJ). The said deal was announced on Jan 13,</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
              </a:spcBef>
            </a:pPr>
            <a:r>
              <a:rPr sz="850" b="1" spc="-5" dirty="0">
                <a:solidFill>
                  <a:srgbClr val="3E3E3E"/>
                </a:solidFill>
                <a:latin typeface="Arial" panose="020B0604020202020204"/>
                <a:cs typeface="Arial" panose="020B0604020202020204"/>
              </a:rPr>
              <a:t>Visa Forays Further into Cryptocurrency Space With BlockFi </a:t>
            </a:r>
            <a:r>
              <a:rPr sz="850" spc="-5" dirty="0">
                <a:solidFill>
                  <a:srgbClr val="3E3E3E"/>
                </a:solidFill>
                <a:latin typeface="Arial" panose="020B0604020202020204"/>
                <a:cs typeface="Arial" panose="020B0604020202020204"/>
              </a:rPr>
              <a:t>- Dec 2,</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Visa has collaborated with BlockFi, to roll out a credit card, which will exclusively reward bitcoin to users after each purchase. Notably, BlockFi is  best known for offering enhanced financial products and services to participants in cryptocurrency markets. Notably, Deserve, which is a credit  card firm, and Evolve Bank will work in conjunction with the above-mentioned companies to introduce BlockFi Bitcoin Rewards Credit Card, which  is the first credit card to be launched across the crypto</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ecosystem.</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b="1" spc="-5" dirty="0">
                <a:solidFill>
                  <a:srgbClr val="3E3E3E"/>
                </a:solidFill>
                <a:latin typeface="Arial" panose="020B0604020202020204"/>
                <a:cs typeface="Arial" panose="020B0604020202020204"/>
              </a:rPr>
              <a:t>Visa's Program to Aid Asia Pacific Startups Thrive Globally </a:t>
            </a:r>
            <a:r>
              <a:rPr sz="850" spc="-5" dirty="0">
                <a:solidFill>
                  <a:srgbClr val="3E3E3E"/>
                </a:solidFill>
                <a:latin typeface="Arial" panose="020B0604020202020204"/>
                <a:cs typeface="Arial" panose="020B0604020202020204"/>
              </a:rPr>
              <a:t>- Dec 1,</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4605" algn="just">
              <a:lnSpc>
                <a:spcPct val="113000"/>
              </a:lnSpc>
            </a:pPr>
            <a:r>
              <a:rPr sz="850" spc="-5" dirty="0">
                <a:solidFill>
                  <a:srgbClr val="3E3E3E"/>
                </a:solidFill>
                <a:latin typeface="Arial" panose="020B0604020202020204"/>
                <a:cs typeface="Arial" panose="020B0604020202020204"/>
              </a:rPr>
              <a:t>Visa has introduced an accelerator program in an effort to provide startups with the opportunity to establish presence across newer markets after  successfully launching their solutions in the home markets. The program usually runs for a time period of four to six months. This time around,  Visa has invited several startups across Asia Pacific to participate in the Visa Accelerator program, out of which the company will select a  maximum of six elite startups.</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a:lnSpc>
                <a:spcPct val="100000"/>
              </a:lnSpc>
              <a:spcBef>
                <a:spcPts val="40"/>
              </a:spcBef>
            </a:pPr>
            <a:endParaRPr sz="950">
              <a:solidFill>
                <a:srgbClr val="38829D"/>
              </a:solidFill>
              <a:latin typeface="Times New Roman" panose="02020603050405020304"/>
              <a:cs typeface="Times New Roman" panose="02020603050405020304"/>
            </a:endParaRPr>
          </a:p>
          <a:p>
            <a:pPr marL="12700">
              <a:lnSpc>
                <a:spcPct val="100000"/>
              </a:lnSpc>
              <a:spcBef>
                <a:spcPts val="5"/>
              </a:spcBef>
            </a:pPr>
            <a:r>
              <a:rPr sz="1050" b="1" spc="15" dirty="0">
                <a:solidFill>
                  <a:srgbClr val="38829D"/>
                </a:solidFill>
                <a:latin typeface="Arial" panose="020B0604020202020204"/>
                <a:cs typeface="Arial" panose="020B0604020202020204"/>
              </a:rPr>
              <a:t>Valuation</a:t>
            </a:r>
            <a:endParaRPr sz="1050">
              <a:solidFill>
                <a:srgbClr val="38829D"/>
              </a:solidFill>
              <a:latin typeface="Arial" panose="020B0604020202020204"/>
              <a:cs typeface="Arial" panose="020B0604020202020204"/>
            </a:endParaRPr>
          </a:p>
          <a:p>
            <a:pPr marL="12700" marR="15240" algn="just">
              <a:lnSpc>
                <a:spcPct val="113000"/>
              </a:lnSpc>
              <a:spcBef>
                <a:spcPts val="565"/>
              </a:spcBef>
            </a:pPr>
            <a:r>
              <a:rPr sz="850" spc="-5" dirty="0">
                <a:solidFill>
                  <a:srgbClr val="3E3E3E"/>
                </a:solidFill>
                <a:latin typeface="Arial" panose="020B0604020202020204"/>
                <a:cs typeface="Arial" panose="020B0604020202020204"/>
              </a:rPr>
              <a:t>Visa's shares are down 0.9% in the year-to-date period and 15.8% over the trailing 12-month period. Stocks in the SEABRIDGE sub-industry and the  SEABRIDGE Business Service sector are up 1.2% and 3.3%, respectively. Over the past year, the SEABRIDGE sub-industry and the sector are up 12.1% and  1.7%,respectively.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The S&amp;P 500 index is up 5% in six months' period and 28.1% in past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5875" algn="just">
              <a:lnSpc>
                <a:spcPct val="113000"/>
              </a:lnSpc>
            </a:pPr>
            <a:r>
              <a:rPr sz="850" spc="-5" dirty="0">
                <a:solidFill>
                  <a:srgbClr val="3E3E3E"/>
                </a:solidFill>
                <a:latin typeface="Arial" panose="020B0604020202020204"/>
                <a:cs typeface="Arial" panose="020B0604020202020204"/>
              </a:rPr>
              <a:t>The stock is currently trading at 36.43x forward 12-month earnings, which compares to 31.37x for the SEABRIDGE sub-industry, 30.55x for the SEABRIDGE  sector and 22.72x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Over the past five years, the stock has traded as high as 40.57x and as low as 20.76x with a 5-year median of 26.7x. Our Neutral  recommendation indicates that the stock will perform in-line with the market. Our $228 price target reflects 38.32x forward</a:t>
            </a:r>
            <a:r>
              <a:rPr sz="850" spc="1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earnings.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The table below shows summary valuation data for V</a:t>
            </a:r>
            <a:endParaRPr sz="850">
              <a:latin typeface="Arial" panose="020B0604020202020204"/>
              <a:cs typeface="Arial" panose="020B0604020202020204"/>
            </a:endParaRPr>
          </a:p>
        </p:txBody>
      </p:sp>
      <p:sp>
        <p:nvSpPr>
          <p:cNvPr id="5" name="object 5"/>
          <p:cNvSpPr/>
          <p:nvPr/>
        </p:nvSpPr>
        <p:spPr>
          <a:xfrm>
            <a:off x="319338" y="9527172"/>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4" name="object 14"/>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
        <p:nvSpPr>
          <p:cNvPr id="19"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1"/>
              </a:rPr>
              <a:t>www.seabridgefintech.com</a:t>
            </a:r>
            <a:endParaRPr sz="850" spc="-5" dirty="0">
              <a:solidFill>
                <a:srgbClr val="CACACA"/>
              </a:solidFill>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pic>
        <p:nvPicPr>
          <p:cNvPr id="15" name="图片 14"/>
          <p:cNvPicPr>
            <a:picLocks noChangeAspect="1"/>
          </p:cNvPicPr>
          <p:nvPr/>
        </p:nvPicPr>
        <p:blipFill>
          <a:blip r:embed="rId2"/>
          <a:stretch>
            <a:fillRect/>
          </a:stretch>
        </p:blipFill>
        <p:spPr>
          <a:xfrm>
            <a:off x="1910080" y="6720840"/>
            <a:ext cx="3566160" cy="2125980"/>
          </a:xfrm>
          <a:prstGeom prst="rect">
            <a:avLst/>
          </a:prstGeom>
        </p:spPr>
      </p:pic>
      <p:sp>
        <p:nvSpPr>
          <p:cNvPr id="16" name="文本框 15"/>
          <p:cNvSpPr txBox="1"/>
          <p:nvPr/>
        </p:nvSpPr>
        <p:spPr>
          <a:xfrm>
            <a:off x="1946910" y="8686165"/>
            <a:ext cx="3872230" cy="368300"/>
          </a:xfrm>
          <a:prstGeom prst="rect">
            <a:avLst/>
          </a:prstGeom>
          <a:noFill/>
        </p:spPr>
        <p:txBody>
          <a:bodyPr wrap="square" rtlCol="0">
            <a:spAutoFit/>
          </a:bodyPr>
          <a:p>
            <a:r>
              <a:rPr lang="en-US" altLang="zh-CN" sz="700" i="1">
                <a:latin typeface="Arial" panose="020B0604020202020204" pitchFamily="34" charset="0"/>
                <a:cs typeface="Arial" panose="020B0604020202020204" pitchFamily="34" charset="0"/>
              </a:rPr>
              <a:t>As of 02/22/2021                         Source: SEABRIDGE INVESTMENT RESEARCH</a:t>
            </a:r>
            <a:r>
              <a:rPr lang="en-US" altLang="zh-CN"/>
              <a:t> </a:t>
            </a:r>
            <a:endParaRPr lang="en-US" altLang="zh-C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4761163" y="2961439"/>
            <a:ext cx="719455"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Industry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Peers</a:t>
            </a:r>
            <a:endParaRPr sz="850">
              <a:latin typeface="Arial" panose="020B0604020202020204"/>
              <a:cs typeface="Arial" panose="020B0604020202020204"/>
            </a:endParaRPr>
          </a:p>
        </p:txBody>
      </p:sp>
      <p:sp>
        <p:nvSpPr>
          <p:cNvPr id="4" name="object 4"/>
          <p:cNvSpPr txBox="1"/>
          <p:nvPr/>
        </p:nvSpPr>
        <p:spPr>
          <a:xfrm>
            <a:off x="441157" y="2938379"/>
            <a:ext cx="3455670" cy="407034"/>
          </a:xfrm>
          <a:prstGeom prst="rect">
            <a:avLst/>
          </a:prstGeom>
        </p:spPr>
        <p:txBody>
          <a:bodyPr vert="horz" wrap="square" lIns="0" tIns="17780" rIns="0" bIns="0" rtlCol="0">
            <a:spAutoFit/>
          </a:bodyPr>
          <a:lstStyle/>
          <a:p>
            <a:pPr marL="12700">
              <a:lnSpc>
                <a:spcPct val="100000"/>
              </a:lnSpc>
              <a:spcBef>
                <a:spcPts val="140"/>
              </a:spcBef>
              <a:tabLst>
                <a:tab pos="1534160" algn="l"/>
              </a:tabLst>
            </a:pPr>
            <a:r>
              <a:rPr sz="1050" b="1" spc="15" dirty="0">
                <a:solidFill>
                  <a:srgbClr val="38829D"/>
                </a:solidFill>
                <a:latin typeface="Arial" panose="020B0604020202020204"/>
                <a:cs typeface="Arial" panose="020B0604020202020204"/>
              </a:rPr>
              <a:t>Industry</a:t>
            </a:r>
            <a:r>
              <a:rPr sz="1050" b="1" spc="3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Comparison</a:t>
            </a:r>
            <a:r>
              <a:rPr sz="1050" b="1" spc="20" dirty="0">
                <a:solidFill>
                  <a:srgbClr val="007F06"/>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 Financial Transaction</a:t>
            </a:r>
            <a:r>
              <a:rPr sz="850" spc="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Services</a:t>
            </a:r>
            <a:endParaRPr sz="850">
              <a:latin typeface="Arial" panose="020B0604020202020204"/>
              <a:cs typeface="Arial" panose="020B0604020202020204"/>
            </a:endParaRPr>
          </a:p>
          <a:p>
            <a:pPr marR="71120" algn="r">
              <a:lnSpc>
                <a:spcPct val="100000"/>
              </a:lnSpc>
              <a:spcBef>
                <a:spcPts val="795"/>
              </a:spcBef>
              <a:tabLst>
                <a:tab pos="553085" algn="l"/>
              </a:tabLst>
            </a:pPr>
            <a:r>
              <a:rPr sz="750" b="1" spc="20" dirty="0">
                <a:solidFill>
                  <a:srgbClr val="3E3E3E"/>
                </a:solidFill>
                <a:latin typeface="Arial" panose="020B0604020202020204"/>
                <a:cs typeface="Arial" panose="020B0604020202020204"/>
              </a:rPr>
              <a:t>V	X</a:t>
            </a:r>
            <a:r>
              <a:rPr sz="750" b="1" spc="-65" dirty="0">
                <a:solidFill>
                  <a:srgbClr val="3E3E3E"/>
                </a:solidFill>
                <a:latin typeface="Arial" panose="020B0604020202020204"/>
                <a:cs typeface="Arial" panose="020B0604020202020204"/>
              </a:rPr>
              <a:t> </a:t>
            </a:r>
            <a:r>
              <a:rPr sz="750" b="1" spc="15" dirty="0">
                <a:solidFill>
                  <a:srgbClr val="3E3E3E"/>
                </a:solidFill>
                <a:latin typeface="Arial" panose="020B0604020202020204"/>
                <a:cs typeface="Arial" panose="020B0604020202020204"/>
              </a:rPr>
              <a:t>Industry</a:t>
            </a:r>
            <a:endParaRPr sz="750">
              <a:latin typeface="Arial" panose="020B0604020202020204"/>
              <a:cs typeface="Arial" panose="020B0604020202020204"/>
            </a:endParaRPr>
          </a:p>
        </p:txBody>
      </p:sp>
      <p:sp>
        <p:nvSpPr>
          <p:cNvPr id="5" name="object 5"/>
          <p:cNvSpPr txBox="1"/>
          <p:nvPr/>
        </p:nvSpPr>
        <p:spPr>
          <a:xfrm>
            <a:off x="4123155" y="3199731"/>
            <a:ext cx="42545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S&amp;P</a:t>
            </a:r>
            <a:r>
              <a:rPr sz="750" b="1" spc="-6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500</a:t>
            </a:r>
            <a:endParaRPr sz="750">
              <a:latin typeface="Arial" panose="020B0604020202020204"/>
              <a:cs typeface="Arial" panose="020B0604020202020204"/>
            </a:endParaRPr>
          </a:p>
        </p:txBody>
      </p:sp>
      <p:sp>
        <p:nvSpPr>
          <p:cNvPr id="6" name="object 6"/>
          <p:cNvSpPr txBox="1"/>
          <p:nvPr/>
        </p:nvSpPr>
        <p:spPr>
          <a:xfrm>
            <a:off x="5283868" y="3199731"/>
            <a:ext cx="236854"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ADS</a:t>
            </a:r>
            <a:endParaRPr sz="750">
              <a:latin typeface="Arial" panose="020B0604020202020204"/>
              <a:cs typeface="Arial" panose="020B0604020202020204"/>
            </a:endParaRPr>
          </a:p>
        </p:txBody>
      </p:sp>
      <p:sp>
        <p:nvSpPr>
          <p:cNvPr id="7" name="object 7"/>
          <p:cNvSpPr txBox="1"/>
          <p:nvPr/>
        </p:nvSpPr>
        <p:spPr>
          <a:xfrm>
            <a:off x="6175542" y="3199731"/>
            <a:ext cx="180975" cy="145415"/>
          </a:xfrm>
          <a:prstGeom prst="rect">
            <a:avLst/>
          </a:prstGeom>
        </p:spPr>
        <p:txBody>
          <a:bodyPr vert="horz" wrap="square" lIns="0" tIns="17145" rIns="0" bIns="0" rtlCol="0">
            <a:spAutoFit/>
          </a:bodyPr>
          <a:lstStyle/>
          <a:p>
            <a:pPr marL="12700">
              <a:lnSpc>
                <a:spcPct val="100000"/>
              </a:lnSpc>
              <a:spcBef>
                <a:spcPts val="135"/>
              </a:spcBef>
            </a:pPr>
            <a:r>
              <a:rPr sz="750" b="1" spc="15" dirty="0">
                <a:solidFill>
                  <a:srgbClr val="3E3E3E"/>
                </a:solidFill>
                <a:latin typeface="Arial" panose="020B0604020202020204"/>
                <a:cs typeface="Arial" panose="020B0604020202020204"/>
              </a:rPr>
              <a:t>FIS</a:t>
            </a:r>
            <a:endParaRPr sz="750">
              <a:latin typeface="Arial" panose="020B0604020202020204"/>
              <a:cs typeface="Arial" panose="020B0604020202020204"/>
            </a:endParaRPr>
          </a:p>
        </p:txBody>
      </p:sp>
      <p:sp>
        <p:nvSpPr>
          <p:cNvPr id="8" name="object 8"/>
          <p:cNvSpPr txBox="1"/>
          <p:nvPr/>
        </p:nvSpPr>
        <p:spPr>
          <a:xfrm>
            <a:off x="7013408" y="3199731"/>
            <a:ext cx="18097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MA</a:t>
            </a:r>
            <a:endParaRPr sz="750">
              <a:latin typeface="Arial" panose="020B0604020202020204"/>
              <a:cs typeface="Arial" panose="020B0604020202020204"/>
            </a:endParaRPr>
          </a:p>
        </p:txBody>
      </p:sp>
      <p:sp>
        <p:nvSpPr>
          <p:cNvPr id="9" name="object 9"/>
          <p:cNvSpPr txBox="1"/>
          <p:nvPr/>
        </p:nvSpPr>
        <p:spPr>
          <a:xfrm>
            <a:off x="302794" y="3414963"/>
            <a:ext cx="2557145" cy="132080"/>
          </a:xfrm>
          <a:prstGeom prst="rect">
            <a:avLst/>
          </a:prstGeom>
        </p:spPr>
        <p:txBody>
          <a:bodyPr vert="horz" wrap="square" lIns="0" tIns="17145" rIns="0" bIns="0" rtlCol="0">
            <a:spAutoFit/>
          </a:bodyPr>
          <a:lstStyle/>
          <a:p>
            <a:pPr marL="12700">
              <a:lnSpc>
                <a:spcPct val="100000"/>
              </a:lnSpc>
              <a:spcBef>
                <a:spcPts val="135"/>
              </a:spcBef>
              <a:tabLst>
                <a:tab pos="2226310" algn="l"/>
              </a:tabLst>
            </a:pPr>
            <a:r>
              <a:rPr sz="750" b="1" spc="20" dirty="0">
                <a:solidFill>
                  <a:srgbClr val="3E3E3E"/>
                </a:solidFill>
                <a:latin typeface="Arial" panose="020B0604020202020204"/>
                <a:cs typeface="Arial" panose="020B0604020202020204"/>
              </a:rPr>
              <a:t>SEABRIDGE</a:t>
            </a:r>
            <a:r>
              <a:rPr sz="750" b="1" spc="1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Recommendation</a:t>
            </a:r>
            <a:r>
              <a:rPr sz="750" b="1" spc="1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(Long</a:t>
            </a:r>
            <a:r>
              <a:rPr sz="750" b="1" spc="1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r>
              <a:rPr sz="750" b="1" dirty="0">
                <a:solidFill>
                  <a:srgbClr val="3E3E3E"/>
                </a:solidFill>
                <a:latin typeface="Arial" panose="020B0604020202020204"/>
                <a:cs typeface="Arial" panose="020B0604020202020204"/>
              </a:rPr>
              <a:t>	</a:t>
            </a:r>
            <a:r>
              <a:rPr sz="1050" b="1" spc="15" baseline="4000" dirty="0">
                <a:solidFill>
                  <a:srgbClr val="A97730"/>
                </a:solidFill>
                <a:latin typeface="Arial" panose="020B0604020202020204"/>
                <a:cs typeface="Arial" panose="020B0604020202020204"/>
              </a:rPr>
              <a:t>Neutral</a:t>
            </a:r>
            <a:endParaRPr sz="1050" baseline="4000">
              <a:latin typeface="Arial" panose="020B0604020202020204"/>
              <a:cs typeface="Arial" panose="020B0604020202020204"/>
            </a:endParaRPr>
          </a:p>
        </p:txBody>
      </p:sp>
      <p:sp>
        <p:nvSpPr>
          <p:cNvPr id="10" name="object 10"/>
          <p:cNvSpPr txBox="1"/>
          <p:nvPr/>
        </p:nvSpPr>
        <p:spPr>
          <a:xfrm>
            <a:off x="3777247"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1" name="object 11"/>
          <p:cNvSpPr txBox="1"/>
          <p:nvPr/>
        </p:nvSpPr>
        <p:spPr>
          <a:xfrm>
            <a:off x="4492123"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2" name="object 12"/>
          <p:cNvSpPr txBox="1"/>
          <p:nvPr/>
        </p:nvSpPr>
        <p:spPr>
          <a:xfrm>
            <a:off x="5176253"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3" name="object 13"/>
          <p:cNvSpPr txBox="1"/>
          <p:nvPr/>
        </p:nvSpPr>
        <p:spPr>
          <a:xfrm>
            <a:off x="6014118"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4" name="object 14"/>
          <p:cNvSpPr txBox="1"/>
          <p:nvPr/>
        </p:nvSpPr>
        <p:spPr>
          <a:xfrm>
            <a:off x="6851984"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5" name="object 15"/>
          <p:cNvSpPr txBox="1"/>
          <p:nvPr/>
        </p:nvSpPr>
        <p:spPr>
          <a:xfrm>
            <a:off x="302794" y="3637881"/>
            <a:ext cx="1208405" cy="247650"/>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SEABRIDGE Rank </a:t>
            </a:r>
            <a:r>
              <a:rPr sz="750" b="1" spc="15" dirty="0">
                <a:solidFill>
                  <a:srgbClr val="3E3E3E"/>
                </a:solidFill>
                <a:latin typeface="Arial" panose="020B0604020202020204"/>
                <a:cs typeface="Arial" panose="020B0604020202020204"/>
              </a:rPr>
              <a:t>(Short</a:t>
            </a:r>
            <a:r>
              <a:rPr sz="750" b="1" spc="-7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6" name="object 16"/>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7" name="object 17"/>
          <p:cNvSpPr txBox="1"/>
          <p:nvPr/>
        </p:nvSpPr>
        <p:spPr>
          <a:xfrm>
            <a:off x="2731836"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18" name="object 18"/>
          <p:cNvSpPr/>
          <p:nvPr/>
        </p:nvSpPr>
        <p:spPr>
          <a:xfrm>
            <a:off x="2709946"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19" name="object 19"/>
          <p:cNvSpPr/>
          <p:nvPr/>
        </p:nvSpPr>
        <p:spPr>
          <a:xfrm>
            <a:off x="2709946" y="3646738"/>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20" name="object 20"/>
          <p:cNvSpPr/>
          <p:nvPr/>
        </p:nvSpPr>
        <p:spPr>
          <a:xfrm>
            <a:off x="2840622"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21" name="object 21"/>
          <p:cNvSpPr/>
          <p:nvPr/>
        </p:nvSpPr>
        <p:spPr>
          <a:xfrm>
            <a:off x="2709946" y="3808161"/>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22" name="object 22"/>
          <p:cNvSpPr txBox="1"/>
          <p:nvPr/>
        </p:nvSpPr>
        <p:spPr>
          <a:xfrm>
            <a:off x="3777247"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3" name="object 23"/>
          <p:cNvSpPr txBox="1"/>
          <p:nvPr/>
        </p:nvSpPr>
        <p:spPr>
          <a:xfrm>
            <a:off x="4492123"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4" name="object 24"/>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25" name="object 25"/>
          <p:cNvSpPr txBox="1"/>
          <p:nvPr/>
        </p:nvSpPr>
        <p:spPr>
          <a:xfrm>
            <a:off x="5391484"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p:txBody>
      </p:sp>
      <p:sp>
        <p:nvSpPr>
          <p:cNvPr id="26" name="object 26"/>
          <p:cNvSpPr/>
          <p:nvPr/>
        </p:nvSpPr>
        <p:spPr>
          <a:xfrm>
            <a:off x="5369593" y="3646738"/>
            <a:ext cx="0" cy="154305"/>
          </a:xfrm>
          <a:custGeom>
            <a:avLst/>
            <a:gdLst/>
            <a:ahLst/>
            <a:cxnLst/>
            <a:rect l="l" t="t" r="r" b="b"/>
            <a:pathLst>
              <a:path h="154304">
                <a:moveTo>
                  <a:pt x="0" y="0"/>
                </a:moveTo>
                <a:lnTo>
                  <a:pt x="0" y="153736"/>
                </a:lnTo>
              </a:path>
            </a:pathLst>
          </a:custGeom>
          <a:ln w="7686">
            <a:solidFill>
              <a:srgbClr val="550202"/>
            </a:solidFill>
          </a:ln>
        </p:spPr>
        <p:txBody>
          <a:bodyPr wrap="square" lIns="0" tIns="0" rIns="0" bIns="0" rtlCol="0"/>
          <a:lstStyle/>
          <a:p/>
        </p:txBody>
      </p:sp>
      <p:sp>
        <p:nvSpPr>
          <p:cNvPr id="27" name="object 27"/>
          <p:cNvSpPr/>
          <p:nvPr/>
        </p:nvSpPr>
        <p:spPr>
          <a:xfrm>
            <a:off x="5369593" y="3646738"/>
            <a:ext cx="130810" cy="0"/>
          </a:xfrm>
          <a:custGeom>
            <a:avLst/>
            <a:gdLst/>
            <a:ahLst/>
            <a:cxnLst/>
            <a:rect l="l" t="t" r="r" b="b"/>
            <a:pathLst>
              <a:path w="130810">
                <a:moveTo>
                  <a:pt x="0" y="0"/>
                </a:moveTo>
                <a:lnTo>
                  <a:pt x="130676" y="0"/>
                </a:lnTo>
              </a:path>
            </a:pathLst>
          </a:custGeom>
          <a:ln w="7686">
            <a:solidFill>
              <a:srgbClr val="550202"/>
            </a:solidFill>
          </a:ln>
        </p:spPr>
        <p:txBody>
          <a:bodyPr wrap="square" lIns="0" tIns="0" rIns="0" bIns="0" rtlCol="0"/>
          <a:lstStyle/>
          <a:p/>
        </p:txBody>
      </p:sp>
      <p:sp>
        <p:nvSpPr>
          <p:cNvPr id="28" name="object 28"/>
          <p:cNvSpPr/>
          <p:nvPr/>
        </p:nvSpPr>
        <p:spPr>
          <a:xfrm>
            <a:off x="5500269" y="3646738"/>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29" name="object 29"/>
          <p:cNvSpPr/>
          <p:nvPr/>
        </p:nvSpPr>
        <p:spPr>
          <a:xfrm>
            <a:off x="5369593" y="3808161"/>
            <a:ext cx="130810" cy="0"/>
          </a:xfrm>
          <a:custGeom>
            <a:avLst/>
            <a:gdLst/>
            <a:ahLst/>
            <a:cxnLst/>
            <a:rect l="l" t="t" r="r" b="b"/>
            <a:pathLst>
              <a:path w="130810">
                <a:moveTo>
                  <a:pt x="0" y="0"/>
                </a:moveTo>
                <a:lnTo>
                  <a:pt x="130676" y="0"/>
                </a:lnTo>
              </a:path>
            </a:pathLst>
          </a:custGeom>
          <a:ln w="7686">
            <a:solidFill>
              <a:srgbClr val="550202"/>
            </a:solidFill>
          </a:ln>
        </p:spPr>
        <p:txBody>
          <a:bodyPr wrap="square" lIns="0" tIns="0" rIns="0" bIns="0" rtlCol="0"/>
          <a:lstStyle/>
          <a:p/>
        </p:txBody>
      </p:sp>
      <p:sp>
        <p:nvSpPr>
          <p:cNvPr id="30" name="object 30"/>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31" name="object 31"/>
          <p:cNvSpPr txBox="1"/>
          <p:nvPr/>
        </p:nvSpPr>
        <p:spPr>
          <a:xfrm>
            <a:off x="6229350"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p:txBody>
      </p:sp>
      <p:sp>
        <p:nvSpPr>
          <p:cNvPr id="32" name="object 32"/>
          <p:cNvSpPr/>
          <p:nvPr/>
        </p:nvSpPr>
        <p:spPr>
          <a:xfrm>
            <a:off x="6207459" y="3646738"/>
            <a:ext cx="0" cy="154305"/>
          </a:xfrm>
          <a:custGeom>
            <a:avLst/>
            <a:gdLst/>
            <a:ahLst/>
            <a:cxnLst/>
            <a:rect l="l" t="t" r="r" b="b"/>
            <a:pathLst>
              <a:path h="154304">
                <a:moveTo>
                  <a:pt x="0" y="0"/>
                </a:moveTo>
                <a:lnTo>
                  <a:pt x="0" y="153736"/>
                </a:lnTo>
              </a:path>
            </a:pathLst>
          </a:custGeom>
          <a:ln w="7686">
            <a:solidFill>
              <a:srgbClr val="550202"/>
            </a:solidFill>
          </a:ln>
        </p:spPr>
        <p:txBody>
          <a:bodyPr wrap="square" lIns="0" tIns="0" rIns="0" bIns="0" rtlCol="0"/>
          <a:lstStyle/>
          <a:p/>
        </p:txBody>
      </p:sp>
      <p:sp>
        <p:nvSpPr>
          <p:cNvPr id="33" name="object 33"/>
          <p:cNvSpPr/>
          <p:nvPr/>
        </p:nvSpPr>
        <p:spPr>
          <a:xfrm>
            <a:off x="6207459" y="3646738"/>
            <a:ext cx="130810" cy="0"/>
          </a:xfrm>
          <a:custGeom>
            <a:avLst/>
            <a:gdLst/>
            <a:ahLst/>
            <a:cxnLst/>
            <a:rect l="l" t="t" r="r" b="b"/>
            <a:pathLst>
              <a:path w="130810">
                <a:moveTo>
                  <a:pt x="0" y="0"/>
                </a:moveTo>
                <a:lnTo>
                  <a:pt x="130676" y="0"/>
                </a:lnTo>
              </a:path>
            </a:pathLst>
          </a:custGeom>
          <a:ln w="7686">
            <a:solidFill>
              <a:srgbClr val="550202"/>
            </a:solidFill>
          </a:ln>
        </p:spPr>
        <p:txBody>
          <a:bodyPr wrap="square" lIns="0" tIns="0" rIns="0" bIns="0" rtlCol="0"/>
          <a:lstStyle/>
          <a:p/>
        </p:txBody>
      </p:sp>
      <p:sp>
        <p:nvSpPr>
          <p:cNvPr id="34" name="object 34"/>
          <p:cNvSpPr/>
          <p:nvPr/>
        </p:nvSpPr>
        <p:spPr>
          <a:xfrm>
            <a:off x="6338135" y="3646738"/>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35" name="object 35"/>
          <p:cNvSpPr/>
          <p:nvPr/>
        </p:nvSpPr>
        <p:spPr>
          <a:xfrm>
            <a:off x="6207459" y="3808161"/>
            <a:ext cx="130810" cy="0"/>
          </a:xfrm>
          <a:custGeom>
            <a:avLst/>
            <a:gdLst/>
            <a:ahLst/>
            <a:cxnLst/>
            <a:rect l="l" t="t" r="r" b="b"/>
            <a:pathLst>
              <a:path w="130810">
                <a:moveTo>
                  <a:pt x="0" y="0"/>
                </a:moveTo>
                <a:lnTo>
                  <a:pt x="130676" y="0"/>
                </a:lnTo>
              </a:path>
            </a:pathLst>
          </a:custGeom>
          <a:ln w="7686">
            <a:solidFill>
              <a:srgbClr val="550202"/>
            </a:solidFill>
          </a:ln>
        </p:spPr>
        <p:txBody>
          <a:bodyPr wrap="square" lIns="0" tIns="0" rIns="0" bIns="0" rtlCol="0"/>
          <a:lstStyle/>
          <a:p/>
        </p:txBody>
      </p:sp>
      <p:sp>
        <p:nvSpPr>
          <p:cNvPr id="36" name="object 36"/>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7" name="object 37"/>
          <p:cNvSpPr txBox="1"/>
          <p:nvPr/>
        </p:nvSpPr>
        <p:spPr>
          <a:xfrm>
            <a:off x="7067215"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38" name="object 38"/>
          <p:cNvSpPr/>
          <p:nvPr/>
        </p:nvSpPr>
        <p:spPr>
          <a:xfrm>
            <a:off x="7045325"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39" name="object 39"/>
          <p:cNvSpPr/>
          <p:nvPr/>
        </p:nvSpPr>
        <p:spPr>
          <a:xfrm>
            <a:off x="7045325" y="364673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40" name="object 40"/>
          <p:cNvSpPr/>
          <p:nvPr/>
        </p:nvSpPr>
        <p:spPr>
          <a:xfrm>
            <a:off x="7176001"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41" name="object 41"/>
          <p:cNvSpPr/>
          <p:nvPr/>
        </p:nvSpPr>
        <p:spPr>
          <a:xfrm>
            <a:off x="7045325" y="38081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42" name="object 42"/>
          <p:cNvSpPr txBox="1"/>
          <p:nvPr/>
        </p:nvSpPr>
        <p:spPr>
          <a:xfrm>
            <a:off x="302794" y="3860800"/>
            <a:ext cx="558800" cy="145415"/>
          </a:xfrm>
          <a:prstGeom prst="rect">
            <a:avLst/>
          </a:prstGeom>
        </p:spPr>
        <p:txBody>
          <a:bodyPr vert="horz" wrap="square" lIns="0" tIns="17145" rIns="0" bIns="0" rtlCol="0">
            <a:spAutoFit/>
          </a:bodyPr>
          <a:lstStyle/>
          <a:p>
            <a:pPr marL="12700">
              <a:lnSpc>
                <a:spcPct val="100000"/>
              </a:lnSpc>
              <a:spcBef>
                <a:spcPts val="135"/>
              </a:spcBef>
            </a:pPr>
            <a:r>
              <a:rPr sz="750" b="1" spc="25" dirty="0">
                <a:latin typeface="Arial" panose="020B0604020202020204"/>
                <a:cs typeface="Arial" panose="020B0604020202020204"/>
              </a:rPr>
              <a:t>VGM</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43" name="object 43"/>
          <p:cNvSpPr txBox="1"/>
          <p:nvPr/>
        </p:nvSpPr>
        <p:spPr>
          <a:xfrm>
            <a:off x="2713789" y="3842752"/>
            <a:ext cx="123189" cy="177165"/>
          </a:xfrm>
          <a:prstGeom prst="rect">
            <a:avLst/>
          </a:prstGeom>
          <a:solidFill>
            <a:srgbClr val="000000"/>
          </a:solidFill>
        </p:spPr>
        <p:txBody>
          <a:bodyPr vert="horz" wrap="square" lIns="0" tIns="50800" rIns="0" bIns="0" rtlCol="0">
            <a:spAutoFit/>
          </a:bodyPr>
          <a:lstStyle/>
          <a:p>
            <a:pPr marL="22860">
              <a:lnSpc>
                <a:spcPct val="100000"/>
              </a:lnSpc>
              <a:spcBef>
                <a:spcPts val="400"/>
              </a:spcBef>
            </a:pPr>
            <a:r>
              <a:rPr sz="750" b="1" spc="25" dirty="0">
                <a:solidFill>
                  <a:srgbClr val="FFFFFF"/>
                </a:solidFill>
                <a:latin typeface="Arial" panose="020B0604020202020204"/>
                <a:cs typeface="Arial" panose="020B0604020202020204"/>
              </a:rPr>
              <a:t>D</a:t>
            </a:r>
            <a:endParaRPr sz="750">
              <a:latin typeface="Arial" panose="020B0604020202020204"/>
              <a:cs typeface="Arial" panose="020B0604020202020204"/>
            </a:endParaRPr>
          </a:p>
        </p:txBody>
      </p:sp>
      <p:sp>
        <p:nvSpPr>
          <p:cNvPr id="44" name="object 44"/>
          <p:cNvSpPr/>
          <p:nvPr/>
        </p:nvSpPr>
        <p:spPr>
          <a:xfrm>
            <a:off x="2709946"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45" name="object 45"/>
          <p:cNvSpPr/>
          <p:nvPr/>
        </p:nvSpPr>
        <p:spPr>
          <a:xfrm>
            <a:off x="2709946"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6" name="object 46"/>
          <p:cNvSpPr/>
          <p:nvPr/>
        </p:nvSpPr>
        <p:spPr>
          <a:xfrm>
            <a:off x="2840622"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47" name="object 47"/>
          <p:cNvSpPr/>
          <p:nvPr/>
        </p:nvSpPr>
        <p:spPr>
          <a:xfrm>
            <a:off x="2709946"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8" name="object 48"/>
          <p:cNvSpPr txBox="1"/>
          <p:nvPr/>
        </p:nvSpPr>
        <p:spPr>
          <a:xfrm>
            <a:off x="3777247"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49" name="object 49"/>
          <p:cNvSpPr txBox="1"/>
          <p:nvPr/>
        </p:nvSpPr>
        <p:spPr>
          <a:xfrm>
            <a:off x="4492123"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0" name="object 50"/>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1" name="object 51"/>
          <p:cNvSpPr txBox="1"/>
          <p:nvPr/>
        </p:nvSpPr>
        <p:spPr>
          <a:xfrm>
            <a:off x="5383797"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C</a:t>
            </a:r>
            <a:endParaRPr sz="750">
              <a:latin typeface="Arial" panose="020B0604020202020204"/>
              <a:cs typeface="Arial" panose="020B0604020202020204"/>
            </a:endParaRPr>
          </a:p>
        </p:txBody>
      </p:sp>
      <p:sp>
        <p:nvSpPr>
          <p:cNvPr id="52" name="object 52"/>
          <p:cNvSpPr/>
          <p:nvPr/>
        </p:nvSpPr>
        <p:spPr>
          <a:xfrm>
            <a:off x="5369593"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53" name="object 53"/>
          <p:cNvSpPr/>
          <p:nvPr/>
        </p:nvSpPr>
        <p:spPr>
          <a:xfrm>
            <a:off x="5369593"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4" name="object 54"/>
          <p:cNvSpPr/>
          <p:nvPr/>
        </p:nvSpPr>
        <p:spPr>
          <a:xfrm>
            <a:off x="5500269"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55" name="object 55"/>
          <p:cNvSpPr/>
          <p:nvPr/>
        </p:nvSpPr>
        <p:spPr>
          <a:xfrm>
            <a:off x="5369593"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6" name="object 56"/>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7" name="object 57"/>
          <p:cNvSpPr txBox="1"/>
          <p:nvPr/>
        </p:nvSpPr>
        <p:spPr>
          <a:xfrm>
            <a:off x="6221663"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C</a:t>
            </a:r>
            <a:endParaRPr sz="750">
              <a:latin typeface="Arial" panose="020B0604020202020204"/>
              <a:cs typeface="Arial" panose="020B0604020202020204"/>
            </a:endParaRPr>
          </a:p>
        </p:txBody>
      </p:sp>
      <p:sp>
        <p:nvSpPr>
          <p:cNvPr id="58" name="object 58"/>
          <p:cNvSpPr/>
          <p:nvPr/>
        </p:nvSpPr>
        <p:spPr>
          <a:xfrm>
            <a:off x="6207459"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59" name="object 59"/>
          <p:cNvSpPr/>
          <p:nvPr/>
        </p:nvSpPr>
        <p:spPr>
          <a:xfrm>
            <a:off x="6207459"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0" name="object 60"/>
          <p:cNvSpPr/>
          <p:nvPr/>
        </p:nvSpPr>
        <p:spPr>
          <a:xfrm>
            <a:off x="6338135"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1" name="object 61"/>
          <p:cNvSpPr/>
          <p:nvPr/>
        </p:nvSpPr>
        <p:spPr>
          <a:xfrm>
            <a:off x="6207459"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2" name="object 62"/>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3" name="object 63"/>
          <p:cNvSpPr txBox="1"/>
          <p:nvPr/>
        </p:nvSpPr>
        <p:spPr>
          <a:xfrm>
            <a:off x="7067215" y="3876174"/>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F</a:t>
            </a:r>
            <a:endParaRPr sz="750">
              <a:latin typeface="Arial" panose="020B0604020202020204"/>
              <a:cs typeface="Arial" panose="020B0604020202020204"/>
            </a:endParaRPr>
          </a:p>
        </p:txBody>
      </p:sp>
      <p:sp>
        <p:nvSpPr>
          <p:cNvPr id="64" name="object 64"/>
          <p:cNvSpPr/>
          <p:nvPr/>
        </p:nvSpPr>
        <p:spPr>
          <a:xfrm>
            <a:off x="7045325"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5" name="object 65"/>
          <p:cNvSpPr/>
          <p:nvPr/>
        </p:nvSpPr>
        <p:spPr>
          <a:xfrm>
            <a:off x="7045325"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6" name="object 66"/>
          <p:cNvSpPr/>
          <p:nvPr/>
        </p:nvSpPr>
        <p:spPr>
          <a:xfrm>
            <a:off x="7176001"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7" name="object 67"/>
          <p:cNvSpPr/>
          <p:nvPr/>
        </p:nvSpPr>
        <p:spPr>
          <a:xfrm>
            <a:off x="7045325" y="4023393"/>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8" name="object 68"/>
          <p:cNvSpPr txBox="1"/>
          <p:nvPr/>
        </p:nvSpPr>
        <p:spPr>
          <a:xfrm>
            <a:off x="302794" y="4052971"/>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Market</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Cap</a:t>
            </a:r>
            <a:endParaRPr sz="750">
              <a:latin typeface="Arial" panose="020B0604020202020204"/>
              <a:cs typeface="Arial" panose="020B0604020202020204"/>
            </a:endParaRPr>
          </a:p>
        </p:txBody>
      </p:sp>
      <p:sp>
        <p:nvSpPr>
          <p:cNvPr id="69" name="object 69"/>
          <p:cNvSpPr txBox="1"/>
          <p:nvPr/>
        </p:nvSpPr>
        <p:spPr>
          <a:xfrm>
            <a:off x="2432050"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414.65</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0" name="object 70"/>
          <p:cNvSpPr txBox="1"/>
          <p:nvPr/>
        </p:nvSpPr>
        <p:spPr>
          <a:xfrm>
            <a:off x="3515895" y="4052971"/>
            <a:ext cx="3143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2.32</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1" name="object 71"/>
          <p:cNvSpPr txBox="1"/>
          <p:nvPr/>
        </p:nvSpPr>
        <p:spPr>
          <a:xfrm>
            <a:off x="4176963" y="4052971"/>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27.20</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2" name="object 72"/>
          <p:cNvSpPr txBox="1"/>
          <p:nvPr/>
        </p:nvSpPr>
        <p:spPr>
          <a:xfrm>
            <a:off x="5199313" y="4052971"/>
            <a:ext cx="3143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4.61</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3" name="object 73"/>
          <p:cNvSpPr txBox="1"/>
          <p:nvPr/>
        </p:nvSpPr>
        <p:spPr>
          <a:xfrm>
            <a:off x="5983371" y="4052971"/>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85.72</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4" name="object 74"/>
          <p:cNvSpPr txBox="1"/>
          <p:nvPr/>
        </p:nvSpPr>
        <p:spPr>
          <a:xfrm>
            <a:off x="6767429"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351.50</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5" name="object 75"/>
          <p:cNvSpPr txBox="1"/>
          <p:nvPr/>
        </p:nvSpPr>
        <p:spPr>
          <a:xfrm>
            <a:off x="302794" y="4206708"/>
            <a:ext cx="59753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of</a:t>
            </a:r>
            <a:r>
              <a:rPr sz="750" spc="-6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Analysts</a:t>
            </a:r>
            <a:endParaRPr sz="750">
              <a:latin typeface="Arial" panose="020B0604020202020204"/>
              <a:cs typeface="Arial" panose="020B0604020202020204"/>
            </a:endParaRPr>
          </a:p>
        </p:txBody>
      </p:sp>
      <p:sp>
        <p:nvSpPr>
          <p:cNvPr id="76" name="object 76"/>
          <p:cNvSpPr txBox="1"/>
          <p:nvPr/>
        </p:nvSpPr>
        <p:spPr>
          <a:xfrm>
            <a:off x="2724150"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19</a:t>
            </a:r>
            <a:endParaRPr sz="750">
              <a:latin typeface="Arial" panose="020B0604020202020204"/>
              <a:cs typeface="Arial" panose="020B0604020202020204"/>
            </a:endParaRPr>
          </a:p>
        </p:txBody>
      </p:sp>
      <p:sp>
        <p:nvSpPr>
          <p:cNvPr id="77" name="object 77"/>
          <p:cNvSpPr txBox="1"/>
          <p:nvPr/>
        </p:nvSpPr>
        <p:spPr>
          <a:xfrm>
            <a:off x="3754187" y="4206708"/>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a:t>
            </a:r>
            <a:endParaRPr sz="750">
              <a:latin typeface="Arial" panose="020B0604020202020204"/>
              <a:cs typeface="Arial" panose="020B0604020202020204"/>
            </a:endParaRPr>
          </a:p>
        </p:txBody>
      </p:sp>
      <p:sp>
        <p:nvSpPr>
          <p:cNvPr id="78" name="object 78"/>
          <p:cNvSpPr txBox="1"/>
          <p:nvPr/>
        </p:nvSpPr>
        <p:spPr>
          <a:xfrm>
            <a:off x="4415255"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a:t>
            </a:r>
            <a:endParaRPr sz="750">
              <a:latin typeface="Arial" panose="020B0604020202020204"/>
              <a:cs typeface="Arial" panose="020B0604020202020204"/>
            </a:endParaRPr>
          </a:p>
        </p:txBody>
      </p:sp>
      <p:sp>
        <p:nvSpPr>
          <p:cNvPr id="79" name="object 79"/>
          <p:cNvSpPr txBox="1"/>
          <p:nvPr/>
        </p:nvSpPr>
        <p:spPr>
          <a:xfrm>
            <a:off x="5383797"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a:t>
            </a:r>
            <a:endParaRPr sz="750">
              <a:latin typeface="Arial" panose="020B0604020202020204"/>
              <a:cs typeface="Arial" panose="020B0604020202020204"/>
            </a:endParaRPr>
          </a:p>
        </p:txBody>
      </p:sp>
      <p:sp>
        <p:nvSpPr>
          <p:cNvPr id="80" name="object 80"/>
          <p:cNvSpPr txBox="1"/>
          <p:nvPr/>
        </p:nvSpPr>
        <p:spPr>
          <a:xfrm>
            <a:off x="6221663"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a:t>
            </a:r>
            <a:endParaRPr sz="750">
              <a:latin typeface="Arial" panose="020B0604020202020204"/>
              <a:cs typeface="Arial" panose="020B0604020202020204"/>
            </a:endParaRPr>
          </a:p>
        </p:txBody>
      </p:sp>
      <p:sp>
        <p:nvSpPr>
          <p:cNvPr id="81" name="object 81"/>
          <p:cNvSpPr txBox="1"/>
          <p:nvPr/>
        </p:nvSpPr>
        <p:spPr>
          <a:xfrm>
            <a:off x="7059529"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19</a:t>
            </a:r>
            <a:endParaRPr sz="750">
              <a:latin typeface="Arial" panose="020B0604020202020204"/>
              <a:cs typeface="Arial" panose="020B0604020202020204"/>
            </a:endParaRPr>
          </a:p>
        </p:txBody>
      </p:sp>
      <p:sp>
        <p:nvSpPr>
          <p:cNvPr id="82" name="object 82"/>
          <p:cNvSpPr txBox="1"/>
          <p:nvPr/>
        </p:nvSpPr>
        <p:spPr>
          <a:xfrm>
            <a:off x="302794" y="4360445"/>
            <a:ext cx="6642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Dividend</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83" name="object 83"/>
          <p:cNvSpPr txBox="1"/>
          <p:nvPr/>
        </p:nvSpPr>
        <p:spPr>
          <a:xfrm>
            <a:off x="2547352"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0.60%</a:t>
            </a:r>
            <a:endParaRPr sz="750">
              <a:latin typeface="Arial" panose="020B0604020202020204"/>
              <a:cs typeface="Arial" panose="020B0604020202020204"/>
            </a:endParaRPr>
          </a:p>
        </p:txBody>
      </p:sp>
      <p:sp>
        <p:nvSpPr>
          <p:cNvPr id="84" name="object 84"/>
          <p:cNvSpPr txBox="1"/>
          <p:nvPr/>
        </p:nvSpPr>
        <p:spPr>
          <a:xfrm>
            <a:off x="352358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85" name="object 85"/>
          <p:cNvSpPr txBox="1"/>
          <p:nvPr/>
        </p:nvSpPr>
        <p:spPr>
          <a:xfrm>
            <a:off x="4238458"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86" name="object 86"/>
          <p:cNvSpPr txBox="1"/>
          <p:nvPr/>
        </p:nvSpPr>
        <p:spPr>
          <a:xfrm>
            <a:off x="5207000"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0.87%</a:t>
            </a:r>
            <a:endParaRPr sz="750">
              <a:latin typeface="Arial" panose="020B0604020202020204"/>
              <a:cs typeface="Arial" panose="020B0604020202020204"/>
            </a:endParaRPr>
          </a:p>
        </p:txBody>
      </p:sp>
      <p:sp>
        <p:nvSpPr>
          <p:cNvPr id="87" name="object 87"/>
          <p:cNvSpPr txBox="1"/>
          <p:nvPr/>
        </p:nvSpPr>
        <p:spPr>
          <a:xfrm>
            <a:off x="6044866"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a:t>
            </a:r>
            <a:endParaRPr sz="750">
              <a:latin typeface="Arial" panose="020B0604020202020204"/>
              <a:cs typeface="Arial" panose="020B0604020202020204"/>
            </a:endParaRPr>
          </a:p>
        </p:txBody>
      </p:sp>
      <p:sp>
        <p:nvSpPr>
          <p:cNvPr id="88" name="object 88"/>
          <p:cNvSpPr txBox="1"/>
          <p:nvPr/>
        </p:nvSpPr>
        <p:spPr>
          <a:xfrm>
            <a:off x="688273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0.50%</a:t>
            </a:r>
            <a:endParaRPr sz="750">
              <a:latin typeface="Arial" panose="020B0604020202020204"/>
              <a:cs typeface="Arial" panose="020B0604020202020204"/>
            </a:endParaRPr>
          </a:p>
        </p:txBody>
      </p:sp>
      <p:sp>
        <p:nvSpPr>
          <p:cNvPr id="89" name="object 89"/>
          <p:cNvSpPr txBox="1"/>
          <p:nvPr/>
        </p:nvSpPr>
        <p:spPr>
          <a:xfrm>
            <a:off x="302794" y="4544929"/>
            <a:ext cx="597535" cy="145415"/>
          </a:xfrm>
          <a:prstGeom prst="rect">
            <a:avLst/>
          </a:prstGeom>
        </p:spPr>
        <p:txBody>
          <a:bodyPr vert="horz" wrap="square" lIns="0" tIns="17145" rIns="0" bIns="0" rtlCol="0">
            <a:spAutoFit/>
          </a:bodyPr>
          <a:lstStyle/>
          <a:p>
            <a:pPr marL="12700">
              <a:lnSpc>
                <a:spcPct val="100000"/>
              </a:lnSpc>
              <a:spcBef>
                <a:spcPts val="135"/>
              </a:spcBef>
            </a:pPr>
            <a:r>
              <a:rPr sz="750" b="1" spc="15" dirty="0">
                <a:latin typeface="Arial" panose="020B0604020202020204"/>
                <a:cs typeface="Arial" panose="020B0604020202020204"/>
              </a:rPr>
              <a:t>Value</a:t>
            </a:r>
            <a:r>
              <a:rPr sz="750" b="1" spc="-4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90" name="object 90"/>
          <p:cNvSpPr txBox="1"/>
          <p:nvPr/>
        </p:nvSpPr>
        <p:spPr>
          <a:xfrm>
            <a:off x="2713789" y="4526881"/>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91" name="object 91"/>
          <p:cNvSpPr/>
          <p:nvPr/>
        </p:nvSpPr>
        <p:spPr>
          <a:xfrm>
            <a:off x="2709946"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92" name="object 92"/>
          <p:cNvSpPr/>
          <p:nvPr/>
        </p:nvSpPr>
        <p:spPr>
          <a:xfrm>
            <a:off x="2709946"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3" name="object 93"/>
          <p:cNvSpPr/>
          <p:nvPr/>
        </p:nvSpPr>
        <p:spPr>
          <a:xfrm>
            <a:off x="2840622"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94" name="object 94"/>
          <p:cNvSpPr/>
          <p:nvPr/>
        </p:nvSpPr>
        <p:spPr>
          <a:xfrm>
            <a:off x="2709946"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5" name="object 95"/>
          <p:cNvSpPr txBox="1"/>
          <p:nvPr/>
        </p:nvSpPr>
        <p:spPr>
          <a:xfrm>
            <a:off x="3777247"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6" name="object 96"/>
          <p:cNvSpPr txBox="1"/>
          <p:nvPr/>
        </p:nvSpPr>
        <p:spPr>
          <a:xfrm>
            <a:off x="4492123"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7" name="object 97"/>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8" name="object 98"/>
          <p:cNvSpPr txBox="1"/>
          <p:nvPr/>
        </p:nvSpPr>
        <p:spPr>
          <a:xfrm>
            <a:off x="5383797"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99" name="object 99"/>
          <p:cNvSpPr/>
          <p:nvPr/>
        </p:nvSpPr>
        <p:spPr>
          <a:xfrm>
            <a:off x="5369593"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0" name="object 100"/>
          <p:cNvSpPr/>
          <p:nvPr/>
        </p:nvSpPr>
        <p:spPr>
          <a:xfrm>
            <a:off x="5369593"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1" name="object 101"/>
          <p:cNvSpPr/>
          <p:nvPr/>
        </p:nvSpPr>
        <p:spPr>
          <a:xfrm>
            <a:off x="5500269"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2" name="object 102"/>
          <p:cNvSpPr/>
          <p:nvPr/>
        </p:nvSpPr>
        <p:spPr>
          <a:xfrm>
            <a:off x="5369593"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3" name="object 103"/>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4" name="object 104"/>
          <p:cNvSpPr txBox="1"/>
          <p:nvPr/>
        </p:nvSpPr>
        <p:spPr>
          <a:xfrm>
            <a:off x="6221663"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05" name="object 105"/>
          <p:cNvSpPr/>
          <p:nvPr/>
        </p:nvSpPr>
        <p:spPr>
          <a:xfrm>
            <a:off x="6207459"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6" name="object 106"/>
          <p:cNvSpPr/>
          <p:nvPr/>
        </p:nvSpPr>
        <p:spPr>
          <a:xfrm>
            <a:off x="6207459"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7" name="object 107"/>
          <p:cNvSpPr/>
          <p:nvPr/>
        </p:nvSpPr>
        <p:spPr>
          <a:xfrm>
            <a:off x="6338135"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8" name="object 108"/>
          <p:cNvSpPr/>
          <p:nvPr/>
        </p:nvSpPr>
        <p:spPr>
          <a:xfrm>
            <a:off x="6207459"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9" name="object 109"/>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0" name="object 110"/>
          <p:cNvSpPr txBox="1"/>
          <p:nvPr/>
        </p:nvSpPr>
        <p:spPr>
          <a:xfrm>
            <a:off x="7059529"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11" name="object 111"/>
          <p:cNvSpPr/>
          <p:nvPr/>
        </p:nvSpPr>
        <p:spPr>
          <a:xfrm>
            <a:off x="7045325"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12" name="object 112"/>
          <p:cNvSpPr/>
          <p:nvPr/>
        </p:nvSpPr>
        <p:spPr>
          <a:xfrm>
            <a:off x="7045325" y="45460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3" name="object 113"/>
          <p:cNvSpPr/>
          <p:nvPr/>
        </p:nvSpPr>
        <p:spPr>
          <a:xfrm>
            <a:off x="7176001"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14" name="object 114"/>
          <p:cNvSpPr/>
          <p:nvPr/>
        </p:nvSpPr>
        <p:spPr>
          <a:xfrm>
            <a:off x="7045325" y="47075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5" name="object 115"/>
          <p:cNvSpPr txBox="1"/>
          <p:nvPr/>
        </p:nvSpPr>
        <p:spPr>
          <a:xfrm>
            <a:off x="302794" y="4737100"/>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Cash/Price</a:t>
            </a:r>
            <a:endParaRPr sz="750">
              <a:latin typeface="Arial" panose="020B0604020202020204"/>
              <a:cs typeface="Arial" panose="020B0604020202020204"/>
            </a:endParaRPr>
          </a:p>
        </p:txBody>
      </p:sp>
      <p:sp>
        <p:nvSpPr>
          <p:cNvPr id="116" name="object 116"/>
          <p:cNvSpPr txBox="1"/>
          <p:nvPr/>
        </p:nvSpPr>
        <p:spPr>
          <a:xfrm>
            <a:off x="263959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0.05</a:t>
            </a:r>
            <a:endParaRPr sz="750">
              <a:latin typeface="Arial" panose="020B0604020202020204"/>
              <a:cs typeface="Arial" panose="020B0604020202020204"/>
            </a:endParaRPr>
          </a:p>
        </p:txBody>
      </p:sp>
      <p:sp>
        <p:nvSpPr>
          <p:cNvPr id="117" name="object 117"/>
          <p:cNvSpPr txBox="1"/>
          <p:nvPr/>
        </p:nvSpPr>
        <p:spPr>
          <a:xfrm>
            <a:off x="3615823"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0.07</a:t>
            </a:r>
            <a:endParaRPr sz="750">
              <a:latin typeface="Arial" panose="020B0604020202020204"/>
              <a:cs typeface="Arial" panose="020B0604020202020204"/>
            </a:endParaRPr>
          </a:p>
        </p:txBody>
      </p:sp>
      <p:sp>
        <p:nvSpPr>
          <p:cNvPr id="118" name="object 118"/>
          <p:cNvSpPr txBox="1"/>
          <p:nvPr/>
        </p:nvSpPr>
        <p:spPr>
          <a:xfrm>
            <a:off x="4330700"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0.06</a:t>
            </a:r>
            <a:endParaRPr sz="750">
              <a:latin typeface="Arial" panose="020B0604020202020204"/>
              <a:cs typeface="Arial" panose="020B0604020202020204"/>
            </a:endParaRPr>
          </a:p>
        </p:txBody>
      </p:sp>
      <p:sp>
        <p:nvSpPr>
          <p:cNvPr id="119" name="object 119"/>
          <p:cNvSpPr txBox="1"/>
          <p:nvPr/>
        </p:nvSpPr>
        <p:spPr>
          <a:xfrm>
            <a:off x="5299242"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0.75</a:t>
            </a:r>
            <a:endParaRPr sz="750">
              <a:latin typeface="Arial" panose="020B0604020202020204"/>
              <a:cs typeface="Arial" panose="020B0604020202020204"/>
            </a:endParaRPr>
          </a:p>
        </p:txBody>
      </p:sp>
      <p:sp>
        <p:nvSpPr>
          <p:cNvPr id="120" name="object 120"/>
          <p:cNvSpPr txBox="1"/>
          <p:nvPr/>
        </p:nvSpPr>
        <p:spPr>
          <a:xfrm>
            <a:off x="6137108"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0.02</a:t>
            </a:r>
            <a:endParaRPr sz="750">
              <a:latin typeface="Arial" panose="020B0604020202020204"/>
              <a:cs typeface="Arial" panose="020B0604020202020204"/>
            </a:endParaRPr>
          </a:p>
        </p:txBody>
      </p:sp>
      <p:sp>
        <p:nvSpPr>
          <p:cNvPr id="121" name="object 121"/>
          <p:cNvSpPr txBox="1"/>
          <p:nvPr/>
        </p:nvSpPr>
        <p:spPr>
          <a:xfrm>
            <a:off x="697497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0.03</a:t>
            </a:r>
            <a:endParaRPr sz="750">
              <a:latin typeface="Arial" panose="020B0604020202020204"/>
              <a:cs typeface="Arial" panose="020B0604020202020204"/>
            </a:endParaRPr>
          </a:p>
        </p:txBody>
      </p:sp>
      <p:sp>
        <p:nvSpPr>
          <p:cNvPr id="122" name="object 122"/>
          <p:cNvSpPr txBox="1"/>
          <p:nvPr/>
        </p:nvSpPr>
        <p:spPr>
          <a:xfrm>
            <a:off x="302794" y="4890837"/>
            <a:ext cx="54800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EV/EBITDA</a:t>
            </a:r>
            <a:endParaRPr sz="750">
              <a:latin typeface="Arial" panose="020B0604020202020204"/>
              <a:cs typeface="Arial" panose="020B0604020202020204"/>
            </a:endParaRPr>
          </a:p>
        </p:txBody>
      </p:sp>
      <p:sp>
        <p:nvSpPr>
          <p:cNvPr id="123" name="object 123"/>
          <p:cNvSpPr txBox="1"/>
          <p:nvPr/>
        </p:nvSpPr>
        <p:spPr>
          <a:xfrm>
            <a:off x="2578100"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27.96</a:t>
            </a:r>
            <a:endParaRPr sz="750">
              <a:latin typeface="Arial" panose="020B0604020202020204"/>
              <a:cs typeface="Arial" panose="020B0604020202020204"/>
            </a:endParaRPr>
          </a:p>
        </p:txBody>
      </p:sp>
      <p:sp>
        <p:nvSpPr>
          <p:cNvPr id="124" name="object 124"/>
          <p:cNvSpPr txBox="1"/>
          <p:nvPr/>
        </p:nvSpPr>
        <p:spPr>
          <a:xfrm>
            <a:off x="3554329"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17.48</a:t>
            </a:r>
            <a:endParaRPr sz="750">
              <a:latin typeface="Arial" panose="020B0604020202020204"/>
              <a:cs typeface="Arial" panose="020B0604020202020204"/>
            </a:endParaRPr>
          </a:p>
        </p:txBody>
      </p:sp>
      <p:sp>
        <p:nvSpPr>
          <p:cNvPr id="125" name="object 125"/>
          <p:cNvSpPr txBox="1"/>
          <p:nvPr/>
        </p:nvSpPr>
        <p:spPr>
          <a:xfrm>
            <a:off x="4269205"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14.95</a:t>
            </a:r>
            <a:endParaRPr sz="750">
              <a:latin typeface="Arial" panose="020B0604020202020204"/>
              <a:cs typeface="Arial" panose="020B0604020202020204"/>
            </a:endParaRPr>
          </a:p>
        </p:txBody>
      </p:sp>
      <p:sp>
        <p:nvSpPr>
          <p:cNvPr id="126" name="object 126"/>
          <p:cNvSpPr txBox="1"/>
          <p:nvPr/>
        </p:nvSpPr>
        <p:spPr>
          <a:xfrm>
            <a:off x="5299242" y="489083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9.06</a:t>
            </a:r>
            <a:endParaRPr sz="750">
              <a:latin typeface="Arial" panose="020B0604020202020204"/>
              <a:cs typeface="Arial" panose="020B0604020202020204"/>
            </a:endParaRPr>
          </a:p>
        </p:txBody>
      </p:sp>
      <p:sp>
        <p:nvSpPr>
          <p:cNvPr id="127" name="object 127"/>
          <p:cNvSpPr txBox="1"/>
          <p:nvPr/>
        </p:nvSpPr>
        <p:spPr>
          <a:xfrm>
            <a:off x="6075613"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22.92</a:t>
            </a:r>
            <a:endParaRPr sz="750">
              <a:latin typeface="Arial" panose="020B0604020202020204"/>
              <a:cs typeface="Arial" panose="020B0604020202020204"/>
            </a:endParaRPr>
          </a:p>
        </p:txBody>
      </p:sp>
      <p:sp>
        <p:nvSpPr>
          <p:cNvPr id="128" name="object 128"/>
          <p:cNvSpPr txBox="1"/>
          <p:nvPr/>
        </p:nvSpPr>
        <p:spPr>
          <a:xfrm>
            <a:off x="6913479"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35.98</a:t>
            </a:r>
            <a:endParaRPr sz="750">
              <a:latin typeface="Arial" panose="020B0604020202020204"/>
              <a:cs typeface="Arial" panose="020B0604020202020204"/>
            </a:endParaRPr>
          </a:p>
        </p:txBody>
      </p:sp>
      <p:sp>
        <p:nvSpPr>
          <p:cNvPr id="129" name="object 129"/>
          <p:cNvSpPr txBox="1"/>
          <p:nvPr/>
        </p:nvSpPr>
        <p:spPr>
          <a:xfrm>
            <a:off x="302794" y="5044574"/>
            <a:ext cx="497840" cy="145415"/>
          </a:xfrm>
          <a:prstGeom prst="rect">
            <a:avLst/>
          </a:prstGeom>
        </p:spPr>
        <p:txBody>
          <a:bodyPr vert="horz" wrap="square" lIns="0" tIns="17145" rIns="0" bIns="0" rtlCol="0">
            <a:spAutoFit/>
          </a:bodyPr>
          <a:lstStyle/>
          <a:p>
            <a:pPr marL="12700">
              <a:lnSpc>
                <a:spcPct val="100000"/>
              </a:lnSpc>
              <a:spcBef>
                <a:spcPts val="135"/>
              </a:spcBef>
            </a:pPr>
            <a:r>
              <a:rPr sz="750" spc="25" dirty="0">
                <a:solidFill>
                  <a:srgbClr val="3E3E3E"/>
                </a:solidFill>
                <a:latin typeface="Arial" panose="020B0604020202020204"/>
                <a:cs typeface="Arial" panose="020B0604020202020204"/>
              </a:rPr>
              <a:t>PEG</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130" name="object 130"/>
          <p:cNvSpPr txBox="1"/>
          <p:nvPr/>
        </p:nvSpPr>
        <p:spPr>
          <a:xfrm>
            <a:off x="263959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2.35</a:t>
            </a:r>
            <a:endParaRPr sz="750">
              <a:latin typeface="Arial" panose="020B0604020202020204"/>
              <a:cs typeface="Arial" panose="020B0604020202020204"/>
            </a:endParaRPr>
          </a:p>
        </p:txBody>
      </p:sp>
      <p:sp>
        <p:nvSpPr>
          <p:cNvPr id="131" name="object 131"/>
          <p:cNvSpPr txBox="1"/>
          <p:nvPr/>
        </p:nvSpPr>
        <p:spPr>
          <a:xfrm>
            <a:off x="3615823"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
              </a:rPr>
              <a:t>1.81</a:t>
            </a:r>
            <a:endParaRPr sz="750">
              <a:latin typeface="Arial" panose="020B0604020202020204"/>
              <a:cs typeface="Arial" panose="020B0604020202020204"/>
            </a:endParaRPr>
          </a:p>
        </p:txBody>
      </p:sp>
      <p:sp>
        <p:nvSpPr>
          <p:cNvPr id="132" name="object 132"/>
          <p:cNvSpPr txBox="1"/>
          <p:nvPr/>
        </p:nvSpPr>
        <p:spPr>
          <a:xfrm>
            <a:off x="4330700"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2.32</a:t>
            </a:r>
            <a:endParaRPr sz="750">
              <a:latin typeface="Arial" panose="020B0604020202020204"/>
              <a:cs typeface="Arial" panose="020B0604020202020204"/>
            </a:endParaRPr>
          </a:p>
        </p:txBody>
      </p:sp>
      <p:sp>
        <p:nvSpPr>
          <p:cNvPr id="133" name="object 133"/>
          <p:cNvSpPr txBox="1"/>
          <p:nvPr/>
        </p:nvSpPr>
        <p:spPr>
          <a:xfrm>
            <a:off x="5299242"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3"/>
              </a:rPr>
              <a:t>0.50</a:t>
            </a:r>
            <a:endParaRPr sz="750">
              <a:latin typeface="Arial" panose="020B0604020202020204"/>
              <a:cs typeface="Arial" panose="020B0604020202020204"/>
            </a:endParaRPr>
          </a:p>
        </p:txBody>
      </p:sp>
      <p:sp>
        <p:nvSpPr>
          <p:cNvPr id="134" name="object 134"/>
          <p:cNvSpPr txBox="1"/>
          <p:nvPr/>
        </p:nvSpPr>
        <p:spPr>
          <a:xfrm>
            <a:off x="6137108"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4"/>
              </a:rPr>
              <a:t>1.41</a:t>
            </a:r>
            <a:endParaRPr sz="750">
              <a:latin typeface="Arial" panose="020B0604020202020204"/>
              <a:cs typeface="Arial" panose="020B0604020202020204"/>
            </a:endParaRPr>
          </a:p>
        </p:txBody>
      </p:sp>
      <p:sp>
        <p:nvSpPr>
          <p:cNvPr id="135" name="object 135"/>
          <p:cNvSpPr txBox="1"/>
          <p:nvPr/>
        </p:nvSpPr>
        <p:spPr>
          <a:xfrm>
            <a:off x="697497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5"/>
              </a:rPr>
              <a:t>2.42</a:t>
            </a:r>
            <a:endParaRPr sz="750">
              <a:latin typeface="Arial" panose="020B0604020202020204"/>
              <a:cs typeface="Arial" panose="020B0604020202020204"/>
            </a:endParaRPr>
          </a:p>
        </p:txBody>
      </p:sp>
      <p:sp>
        <p:nvSpPr>
          <p:cNvPr id="136" name="object 136"/>
          <p:cNvSpPr txBox="1"/>
          <p:nvPr/>
        </p:nvSpPr>
        <p:spPr>
          <a:xfrm>
            <a:off x="302794" y="5198310"/>
            <a:ext cx="76454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Price/Book</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(P/B)</a:t>
            </a:r>
            <a:endParaRPr sz="750">
              <a:latin typeface="Arial" panose="020B0604020202020204"/>
              <a:cs typeface="Arial" panose="020B0604020202020204"/>
            </a:endParaRPr>
          </a:p>
        </p:txBody>
      </p:sp>
      <p:sp>
        <p:nvSpPr>
          <p:cNvPr id="137" name="object 137"/>
          <p:cNvSpPr txBox="1"/>
          <p:nvPr/>
        </p:nvSpPr>
        <p:spPr>
          <a:xfrm>
            <a:off x="2578100"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12.20</a:t>
            </a:r>
            <a:endParaRPr sz="750">
              <a:latin typeface="Arial" panose="020B0604020202020204"/>
              <a:cs typeface="Arial" panose="020B0604020202020204"/>
            </a:endParaRPr>
          </a:p>
        </p:txBody>
      </p:sp>
      <p:sp>
        <p:nvSpPr>
          <p:cNvPr id="138" name="object 138"/>
          <p:cNvSpPr txBox="1"/>
          <p:nvPr/>
        </p:nvSpPr>
        <p:spPr>
          <a:xfrm>
            <a:off x="3615823"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4.66</a:t>
            </a:r>
            <a:endParaRPr sz="750">
              <a:latin typeface="Arial" panose="020B0604020202020204"/>
              <a:cs typeface="Arial" panose="020B0604020202020204"/>
            </a:endParaRPr>
          </a:p>
        </p:txBody>
      </p:sp>
      <p:sp>
        <p:nvSpPr>
          <p:cNvPr id="139" name="object 139"/>
          <p:cNvSpPr txBox="1"/>
          <p:nvPr/>
        </p:nvSpPr>
        <p:spPr>
          <a:xfrm>
            <a:off x="4330700"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3.80</a:t>
            </a:r>
            <a:endParaRPr sz="750">
              <a:latin typeface="Arial" panose="020B0604020202020204"/>
              <a:cs typeface="Arial" panose="020B0604020202020204"/>
            </a:endParaRPr>
          </a:p>
        </p:txBody>
      </p:sp>
      <p:sp>
        <p:nvSpPr>
          <p:cNvPr id="140" name="object 140"/>
          <p:cNvSpPr txBox="1"/>
          <p:nvPr/>
        </p:nvSpPr>
        <p:spPr>
          <a:xfrm>
            <a:off x="5299242"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7"/>
              </a:rPr>
              <a:t>3.03</a:t>
            </a:r>
            <a:endParaRPr sz="750">
              <a:latin typeface="Arial" panose="020B0604020202020204"/>
              <a:cs typeface="Arial" panose="020B0604020202020204"/>
            </a:endParaRPr>
          </a:p>
        </p:txBody>
      </p:sp>
      <p:sp>
        <p:nvSpPr>
          <p:cNvPr id="141" name="object 141"/>
          <p:cNvSpPr txBox="1"/>
          <p:nvPr/>
        </p:nvSpPr>
        <p:spPr>
          <a:xfrm>
            <a:off x="6137108"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8"/>
              </a:rPr>
              <a:t>1.74</a:t>
            </a:r>
            <a:endParaRPr sz="750">
              <a:latin typeface="Arial" panose="020B0604020202020204"/>
              <a:cs typeface="Arial" panose="020B0604020202020204"/>
            </a:endParaRPr>
          </a:p>
        </p:txBody>
      </p:sp>
      <p:sp>
        <p:nvSpPr>
          <p:cNvPr id="142" name="object 142"/>
          <p:cNvSpPr txBox="1"/>
          <p:nvPr/>
        </p:nvSpPr>
        <p:spPr>
          <a:xfrm>
            <a:off x="6913479"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9"/>
              </a:rPr>
              <a:t>54.18</a:t>
            </a:r>
            <a:endParaRPr sz="750">
              <a:latin typeface="Arial" panose="020B0604020202020204"/>
              <a:cs typeface="Arial" panose="020B0604020202020204"/>
            </a:endParaRPr>
          </a:p>
        </p:txBody>
      </p:sp>
      <p:sp>
        <p:nvSpPr>
          <p:cNvPr id="143" name="object 143"/>
          <p:cNvSpPr txBox="1"/>
          <p:nvPr/>
        </p:nvSpPr>
        <p:spPr>
          <a:xfrm>
            <a:off x="302794" y="5352047"/>
            <a:ext cx="10750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Price/Cash Flow</a:t>
            </a:r>
            <a:r>
              <a:rPr sz="750" spc="-2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(P/CF)</a:t>
            </a:r>
            <a:endParaRPr sz="750">
              <a:latin typeface="Arial" panose="020B0604020202020204"/>
              <a:cs typeface="Arial" panose="020B0604020202020204"/>
            </a:endParaRPr>
          </a:p>
        </p:txBody>
      </p:sp>
      <p:sp>
        <p:nvSpPr>
          <p:cNvPr id="144" name="object 144"/>
          <p:cNvSpPr txBox="1"/>
          <p:nvPr/>
        </p:nvSpPr>
        <p:spPr>
          <a:xfrm>
            <a:off x="2578100"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34.54</a:t>
            </a:r>
            <a:endParaRPr sz="750">
              <a:latin typeface="Arial" panose="020B0604020202020204"/>
              <a:cs typeface="Arial" panose="020B0604020202020204"/>
            </a:endParaRPr>
          </a:p>
        </p:txBody>
      </p:sp>
      <p:sp>
        <p:nvSpPr>
          <p:cNvPr id="145" name="object 145"/>
          <p:cNvSpPr txBox="1"/>
          <p:nvPr/>
        </p:nvSpPr>
        <p:spPr>
          <a:xfrm>
            <a:off x="355432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15.69</a:t>
            </a:r>
            <a:endParaRPr sz="750">
              <a:latin typeface="Arial" panose="020B0604020202020204"/>
              <a:cs typeface="Arial" panose="020B0604020202020204"/>
            </a:endParaRPr>
          </a:p>
        </p:txBody>
      </p:sp>
      <p:sp>
        <p:nvSpPr>
          <p:cNvPr id="146" name="object 146"/>
          <p:cNvSpPr txBox="1"/>
          <p:nvPr/>
        </p:nvSpPr>
        <p:spPr>
          <a:xfrm>
            <a:off x="4269205"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15.39</a:t>
            </a:r>
            <a:endParaRPr sz="750">
              <a:latin typeface="Arial" panose="020B0604020202020204"/>
              <a:cs typeface="Arial" panose="020B0604020202020204"/>
            </a:endParaRPr>
          </a:p>
        </p:txBody>
      </p:sp>
      <p:sp>
        <p:nvSpPr>
          <p:cNvPr id="147" name="object 147"/>
          <p:cNvSpPr txBox="1"/>
          <p:nvPr/>
        </p:nvSpPr>
        <p:spPr>
          <a:xfrm>
            <a:off x="5299242" y="5352047"/>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7.04</a:t>
            </a:r>
            <a:endParaRPr sz="750">
              <a:latin typeface="Arial" panose="020B0604020202020204"/>
              <a:cs typeface="Arial" panose="020B0604020202020204"/>
            </a:endParaRPr>
          </a:p>
        </p:txBody>
      </p:sp>
      <p:sp>
        <p:nvSpPr>
          <p:cNvPr id="148" name="object 148"/>
          <p:cNvSpPr txBox="1"/>
          <p:nvPr/>
        </p:nvSpPr>
        <p:spPr>
          <a:xfrm>
            <a:off x="6075613"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11.95</a:t>
            </a:r>
            <a:endParaRPr sz="750">
              <a:latin typeface="Arial" panose="020B0604020202020204"/>
              <a:cs typeface="Arial" panose="020B0604020202020204"/>
            </a:endParaRPr>
          </a:p>
        </p:txBody>
      </p:sp>
      <p:sp>
        <p:nvSpPr>
          <p:cNvPr id="149" name="object 149"/>
          <p:cNvSpPr txBox="1"/>
          <p:nvPr/>
        </p:nvSpPr>
        <p:spPr>
          <a:xfrm>
            <a:off x="691347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43.39</a:t>
            </a:r>
            <a:endParaRPr sz="750">
              <a:latin typeface="Arial" panose="020B0604020202020204"/>
              <a:cs typeface="Arial" panose="020B0604020202020204"/>
            </a:endParaRPr>
          </a:p>
        </p:txBody>
      </p:sp>
      <p:sp>
        <p:nvSpPr>
          <p:cNvPr id="150" name="object 150"/>
          <p:cNvSpPr txBox="1"/>
          <p:nvPr/>
        </p:nvSpPr>
        <p:spPr>
          <a:xfrm>
            <a:off x="302794" y="5505784"/>
            <a:ext cx="3975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P/E</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a:t>
            </a:r>
            <a:endParaRPr sz="750">
              <a:latin typeface="Arial" panose="020B0604020202020204"/>
              <a:cs typeface="Arial" panose="020B0604020202020204"/>
            </a:endParaRPr>
          </a:p>
        </p:txBody>
      </p:sp>
      <p:sp>
        <p:nvSpPr>
          <p:cNvPr id="151" name="object 151"/>
          <p:cNvSpPr txBox="1"/>
          <p:nvPr/>
        </p:nvSpPr>
        <p:spPr>
          <a:xfrm>
            <a:off x="2578100"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38.69</a:t>
            </a:r>
            <a:endParaRPr sz="750">
              <a:latin typeface="Arial" panose="020B0604020202020204"/>
              <a:cs typeface="Arial" panose="020B0604020202020204"/>
            </a:endParaRPr>
          </a:p>
        </p:txBody>
      </p:sp>
      <p:sp>
        <p:nvSpPr>
          <p:cNvPr id="152" name="object 152"/>
          <p:cNvSpPr txBox="1"/>
          <p:nvPr/>
        </p:nvSpPr>
        <p:spPr>
          <a:xfrm>
            <a:off x="355432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0"/>
              </a:rPr>
              <a:t>23.08</a:t>
            </a:r>
            <a:endParaRPr sz="750">
              <a:latin typeface="Arial" panose="020B0604020202020204"/>
              <a:cs typeface="Arial" panose="020B0604020202020204"/>
            </a:endParaRPr>
          </a:p>
        </p:txBody>
      </p:sp>
      <p:sp>
        <p:nvSpPr>
          <p:cNvPr id="153" name="object 153"/>
          <p:cNvSpPr txBox="1"/>
          <p:nvPr/>
        </p:nvSpPr>
        <p:spPr>
          <a:xfrm>
            <a:off x="4269205"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20.41</a:t>
            </a:r>
            <a:endParaRPr sz="750">
              <a:latin typeface="Arial" panose="020B0604020202020204"/>
              <a:cs typeface="Arial" panose="020B0604020202020204"/>
            </a:endParaRPr>
          </a:p>
        </p:txBody>
      </p:sp>
      <p:sp>
        <p:nvSpPr>
          <p:cNvPr id="154" name="object 154"/>
          <p:cNvSpPr txBox="1"/>
          <p:nvPr/>
        </p:nvSpPr>
        <p:spPr>
          <a:xfrm>
            <a:off x="5299242" y="550578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1"/>
              </a:rPr>
              <a:t>8.16</a:t>
            </a:r>
            <a:endParaRPr sz="750">
              <a:latin typeface="Arial" panose="020B0604020202020204"/>
              <a:cs typeface="Arial" panose="020B0604020202020204"/>
            </a:endParaRPr>
          </a:p>
        </p:txBody>
      </p:sp>
      <p:sp>
        <p:nvSpPr>
          <p:cNvPr id="155" name="object 155"/>
          <p:cNvSpPr txBox="1"/>
          <p:nvPr/>
        </p:nvSpPr>
        <p:spPr>
          <a:xfrm>
            <a:off x="6075613"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2"/>
              </a:rPr>
              <a:t>21.71</a:t>
            </a:r>
            <a:endParaRPr sz="750">
              <a:latin typeface="Arial" panose="020B0604020202020204"/>
              <a:cs typeface="Arial" panose="020B0604020202020204"/>
            </a:endParaRPr>
          </a:p>
        </p:txBody>
      </p:sp>
      <p:sp>
        <p:nvSpPr>
          <p:cNvPr id="156" name="object 156"/>
          <p:cNvSpPr txBox="1"/>
          <p:nvPr/>
        </p:nvSpPr>
        <p:spPr>
          <a:xfrm>
            <a:off x="691347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3"/>
              </a:rPr>
              <a:t>44.08</a:t>
            </a:r>
            <a:endParaRPr sz="750">
              <a:latin typeface="Arial" panose="020B0604020202020204"/>
              <a:cs typeface="Arial" panose="020B0604020202020204"/>
            </a:endParaRPr>
          </a:p>
        </p:txBody>
      </p:sp>
      <p:sp>
        <p:nvSpPr>
          <p:cNvPr id="157" name="object 157"/>
          <p:cNvSpPr txBox="1"/>
          <p:nvPr/>
        </p:nvSpPr>
        <p:spPr>
          <a:xfrm>
            <a:off x="302794" y="5659521"/>
            <a:ext cx="7867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Price/Sales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(P/S)</a:t>
            </a:r>
            <a:endParaRPr sz="750">
              <a:latin typeface="Arial" panose="020B0604020202020204"/>
              <a:cs typeface="Arial" panose="020B0604020202020204"/>
            </a:endParaRPr>
          </a:p>
        </p:txBody>
      </p:sp>
      <p:sp>
        <p:nvSpPr>
          <p:cNvPr id="158" name="object 158"/>
          <p:cNvSpPr txBox="1"/>
          <p:nvPr/>
        </p:nvSpPr>
        <p:spPr>
          <a:xfrm>
            <a:off x="2578100" y="565952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19.30</a:t>
            </a:r>
            <a:endParaRPr sz="750">
              <a:latin typeface="Arial" panose="020B0604020202020204"/>
              <a:cs typeface="Arial" panose="020B0604020202020204"/>
            </a:endParaRPr>
          </a:p>
        </p:txBody>
      </p:sp>
      <p:sp>
        <p:nvSpPr>
          <p:cNvPr id="159" name="object 159"/>
          <p:cNvSpPr txBox="1"/>
          <p:nvPr/>
        </p:nvSpPr>
        <p:spPr>
          <a:xfrm>
            <a:off x="3615823"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5.21</a:t>
            </a:r>
            <a:endParaRPr sz="750">
              <a:latin typeface="Arial" panose="020B0604020202020204"/>
              <a:cs typeface="Arial" panose="020B0604020202020204"/>
            </a:endParaRPr>
          </a:p>
        </p:txBody>
      </p:sp>
      <p:sp>
        <p:nvSpPr>
          <p:cNvPr id="160" name="object 160"/>
          <p:cNvSpPr txBox="1"/>
          <p:nvPr/>
        </p:nvSpPr>
        <p:spPr>
          <a:xfrm>
            <a:off x="4330700"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3.10</a:t>
            </a:r>
            <a:endParaRPr sz="750">
              <a:latin typeface="Arial" panose="020B0604020202020204"/>
              <a:cs typeface="Arial" panose="020B0604020202020204"/>
            </a:endParaRPr>
          </a:p>
        </p:txBody>
      </p:sp>
      <p:sp>
        <p:nvSpPr>
          <p:cNvPr id="161" name="object 161"/>
          <p:cNvSpPr txBox="1"/>
          <p:nvPr/>
        </p:nvSpPr>
        <p:spPr>
          <a:xfrm>
            <a:off x="5299242"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5"/>
              </a:rPr>
              <a:t>1.02</a:t>
            </a:r>
            <a:endParaRPr sz="750">
              <a:latin typeface="Arial" panose="020B0604020202020204"/>
              <a:cs typeface="Arial" panose="020B0604020202020204"/>
            </a:endParaRPr>
          </a:p>
        </p:txBody>
      </p:sp>
      <p:sp>
        <p:nvSpPr>
          <p:cNvPr id="162" name="object 162"/>
          <p:cNvSpPr txBox="1"/>
          <p:nvPr/>
        </p:nvSpPr>
        <p:spPr>
          <a:xfrm>
            <a:off x="6137108"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6"/>
              </a:rPr>
              <a:t>6.83</a:t>
            </a:r>
            <a:endParaRPr sz="750">
              <a:latin typeface="Arial" panose="020B0604020202020204"/>
              <a:cs typeface="Arial" panose="020B0604020202020204"/>
            </a:endParaRPr>
          </a:p>
        </p:txBody>
      </p:sp>
      <p:sp>
        <p:nvSpPr>
          <p:cNvPr id="163" name="object 163"/>
          <p:cNvSpPr txBox="1"/>
          <p:nvPr/>
        </p:nvSpPr>
        <p:spPr>
          <a:xfrm>
            <a:off x="6913479" y="565952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7"/>
              </a:rPr>
              <a:t>22.97</a:t>
            </a:r>
            <a:endParaRPr sz="750">
              <a:latin typeface="Arial" panose="020B0604020202020204"/>
              <a:cs typeface="Arial" panose="020B0604020202020204"/>
            </a:endParaRPr>
          </a:p>
        </p:txBody>
      </p:sp>
      <p:sp>
        <p:nvSpPr>
          <p:cNvPr id="164" name="object 164"/>
          <p:cNvSpPr txBox="1"/>
          <p:nvPr/>
        </p:nvSpPr>
        <p:spPr>
          <a:xfrm>
            <a:off x="302794" y="5813258"/>
            <a:ext cx="6699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Earnings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165" name="object 165"/>
          <p:cNvSpPr txBox="1"/>
          <p:nvPr/>
        </p:nvSpPr>
        <p:spPr>
          <a:xfrm>
            <a:off x="2547352"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2.5</a:t>
            </a:r>
            <a:r>
              <a:rPr sz="750" dirty="0">
                <a:solidFill>
                  <a:srgbClr val="3E3E3E"/>
                </a:solidFill>
                <a:latin typeface="Arial" panose="020B0604020202020204"/>
                <a:cs typeface="Arial" panose="020B0604020202020204"/>
                <a:hlinkClick r:id="rId18"/>
              </a:rPr>
              <a:t>8</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6" name="object 166"/>
          <p:cNvSpPr txBox="1"/>
          <p:nvPr/>
        </p:nvSpPr>
        <p:spPr>
          <a:xfrm>
            <a:off x="3523581"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4.2</a:t>
            </a:r>
            <a:r>
              <a:rPr sz="750" dirty="0">
                <a:solidFill>
                  <a:srgbClr val="3E3E3E"/>
                </a:solidFill>
                <a:latin typeface="Arial" panose="020B0604020202020204"/>
                <a:cs typeface="Arial" panose="020B0604020202020204"/>
                <a:hlinkClick r:id="rId18"/>
              </a:rPr>
              <a:t>2</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7" name="object 167"/>
          <p:cNvSpPr txBox="1"/>
          <p:nvPr/>
        </p:nvSpPr>
        <p:spPr>
          <a:xfrm>
            <a:off x="4238458" y="581325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4.82%</a:t>
            </a:r>
            <a:endParaRPr sz="750">
              <a:latin typeface="Arial" panose="020B0604020202020204"/>
              <a:cs typeface="Arial" panose="020B0604020202020204"/>
            </a:endParaRPr>
          </a:p>
        </p:txBody>
      </p:sp>
      <p:sp>
        <p:nvSpPr>
          <p:cNvPr id="168" name="object 168"/>
          <p:cNvSpPr txBox="1"/>
          <p:nvPr/>
        </p:nvSpPr>
        <p:spPr>
          <a:xfrm>
            <a:off x="5145505" y="5813258"/>
            <a:ext cx="36830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9"/>
              </a:rPr>
              <a:t>12.2</a:t>
            </a:r>
            <a:r>
              <a:rPr sz="750" spc="45" dirty="0">
                <a:solidFill>
                  <a:srgbClr val="3E3E3E"/>
                </a:solidFill>
                <a:latin typeface="Arial" panose="020B0604020202020204"/>
                <a:cs typeface="Arial" panose="020B0604020202020204"/>
                <a:hlinkClick r:id="rId19"/>
              </a:rPr>
              <a:t>5</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9" name="object 169"/>
          <p:cNvSpPr txBox="1"/>
          <p:nvPr/>
        </p:nvSpPr>
        <p:spPr>
          <a:xfrm>
            <a:off x="6044866"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0"/>
              </a:rPr>
              <a:t>4.6</a:t>
            </a:r>
            <a:r>
              <a:rPr sz="750" dirty="0">
                <a:solidFill>
                  <a:srgbClr val="3E3E3E"/>
                </a:solidFill>
                <a:latin typeface="Arial" panose="020B0604020202020204"/>
                <a:cs typeface="Arial" panose="020B0604020202020204"/>
                <a:hlinkClick r:id="rId20"/>
              </a:rPr>
              <a:t>1</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0" name="object 170"/>
          <p:cNvSpPr txBox="1"/>
          <p:nvPr/>
        </p:nvSpPr>
        <p:spPr>
          <a:xfrm>
            <a:off x="6882731"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1"/>
              </a:rPr>
              <a:t>2.2</a:t>
            </a:r>
            <a:r>
              <a:rPr sz="750" dirty="0">
                <a:solidFill>
                  <a:srgbClr val="3E3E3E"/>
                </a:solidFill>
                <a:latin typeface="Arial" panose="020B0604020202020204"/>
                <a:cs typeface="Arial" panose="020B0604020202020204"/>
                <a:hlinkClick r:id="rId21"/>
              </a:rPr>
              <a:t>7</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1" name="object 171"/>
          <p:cNvSpPr txBox="1"/>
          <p:nvPr/>
        </p:nvSpPr>
        <p:spPr>
          <a:xfrm>
            <a:off x="302794" y="5966995"/>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Debt/Equity</a:t>
            </a:r>
            <a:endParaRPr sz="750">
              <a:latin typeface="Arial" panose="020B0604020202020204"/>
              <a:cs typeface="Arial" panose="020B0604020202020204"/>
            </a:endParaRPr>
          </a:p>
        </p:txBody>
      </p:sp>
      <p:sp>
        <p:nvSpPr>
          <p:cNvPr id="172" name="object 172"/>
          <p:cNvSpPr txBox="1"/>
          <p:nvPr/>
        </p:nvSpPr>
        <p:spPr>
          <a:xfrm>
            <a:off x="263959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0.62</a:t>
            </a:r>
            <a:endParaRPr sz="750">
              <a:latin typeface="Arial" panose="020B0604020202020204"/>
              <a:cs typeface="Arial" panose="020B0604020202020204"/>
            </a:endParaRPr>
          </a:p>
        </p:txBody>
      </p:sp>
      <p:sp>
        <p:nvSpPr>
          <p:cNvPr id="173" name="object 173"/>
          <p:cNvSpPr txBox="1"/>
          <p:nvPr/>
        </p:nvSpPr>
        <p:spPr>
          <a:xfrm>
            <a:off x="3615823"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0.32</a:t>
            </a:r>
            <a:endParaRPr sz="750">
              <a:latin typeface="Arial" panose="020B0604020202020204"/>
              <a:cs typeface="Arial" panose="020B0604020202020204"/>
            </a:endParaRPr>
          </a:p>
        </p:txBody>
      </p:sp>
      <p:sp>
        <p:nvSpPr>
          <p:cNvPr id="174" name="object 174"/>
          <p:cNvSpPr txBox="1"/>
          <p:nvPr/>
        </p:nvSpPr>
        <p:spPr>
          <a:xfrm>
            <a:off x="4330700"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175" name="object 175"/>
          <p:cNvSpPr txBox="1"/>
          <p:nvPr/>
        </p:nvSpPr>
        <p:spPr>
          <a:xfrm>
            <a:off x="5299242"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3"/>
              </a:rPr>
              <a:t>5.60</a:t>
            </a:r>
            <a:endParaRPr sz="750">
              <a:latin typeface="Arial" panose="020B0604020202020204"/>
              <a:cs typeface="Arial" panose="020B0604020202020204"/>
            </a:endParaRPr>
          </a:p>
        </p:txBody>
      </p:sp>
      <p:sp>
        <p:nvSpPr>
          <p:cNvPr id="176" name="object 176"/>
          <p:cNvSpPr txBox="1"/>
          <p:nvPr/>
        </p:nvSpPr>
        <p:spPr>
          <a:xfrm>
            <a:off x="6137108"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4"/>
              </a:rPr>
              <a:t>0.32</a:t>
            </a:r>
            <a:endParaRPr sz="750">
              <a:latin typeface="Arial" panose="020B0604020202020204"/>
              <a:cs typeface="Arial" panose="020B0604020202020204"/>
            </a:endParaRPr>
          </a:p>
        </p:txBody>
      </p:sp>
      <p:sp>
        <p:nvSpPr>
          <p:cNvPr id="177" name="object 177"/>
          <p:cNvSpPr txBox="1"/>
          <p:nvPr/>
        </p:nvSpPr>
        <p:spPr>
          <a:xfrm>
            <a:off x="697497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5"/>
              </a:rPr>
              <a:t>1.85</a:t>
            </a:r>
            <a:endParaRPr sz="750">
              <a:latin typeface="Arial" panose="020B0604020202020204"/>
              <a:cs typeface="Arial" panose="020B0604020202020204"/>
            </a:endParaRPr>
          </a:p>
        </p:txBody>
      </p:sp>
      <p:sp>
        <p:nvSpPr>
          <p:cNvPr id="178" name="object 178"/>
          <p:cNvSpPr txBox="1"/>
          <p:nvPr/>
        </p:nvSpPr>
        <p:spPr>
          <a:xfrm>
            <a:off x="302794" y="6120732"/>
            <a:ext cx="925194"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5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($/share)</a:t>
            </a:r>
            <a:endParaRPr sz="750">
              <a:latin typeface="Arial" panose="020B0604020202020204"/>
              <a:cs typeface="Arial" panose="020B0604020202020204"/>
            </a:endParaRPr>
          </a:p>
        </p:txBody>
      </p:sp>
      <p:sp>
        <p:nvSpPr>
          <p:cNvPr id="179" name="object 179"/>
          <p:cNvSpPr txBox="1"/>
          <p:nvPr/>
        </p:nvSpPr>
        <p:spPr>
          <a:xfrm>
            <a:off x="2639594"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6.15</a:t>
            </a:r>
            <a:endParaRPr sz="750">
              <a:latin typeface="Arial" panose="020B0604020202020204"/>
              <a:cs typeface="Arial" panose="020B0604020202020204"/>
            </a:endParaRPr>
          </a:p>
        </p:txBody>
      </p:sp>
      <p:sp>
        <p:nvSpPr>
          <p:cNvPr id="180" name="object 180"/>
          <p:cNvSpPr txBox="1"/>
          <p:nvPr/>
        </p:nvSpPr>
        <p:spPr>
          <a:xfrm>
            <a:off x="3615823"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2.38</a:t>
            </a:r>
            <a:endParaRPr sz="750">
              <a:latin typeface="Arial" panose="020B0604020202020204"/>
              <a:cs typeface="Arial" panose="020B0604020202020204"/>
            </a:endParaRPr>
          </a:p>
        </p:txBody>
      </p:sp>
      <p:sp>
        <p:nvSpPr>
          <p:cNvPr id="181" name="object 181"/>
          <p:cNvSpPr txBox="1"/>
          <p:nvPr/>
        </p:nvSpPr>
        <p:spPr>
          <a:xfrm>
            <a:off x="4330700"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6.62</a:t>
            </a:r>
            <a:endParaRPr sz="750">
              <a:latin typeface="Arial" panose="020B0604020202020204"/>
              <a:cs typeface="Arial" panose="020B0604020202020204"/>
            </a:endParaRPr>
          </a:p>
        </p:txBody>
      </p:sp>
      <p:sp>
        <p:nvSpPr>
          <p:cNvPr id="182" name="object 182"/>
          <p:cNvSpPr txBox="1"/>
          <p:nvPr/>
        </p:nvSpPr>
        <p:spPr>
          <a:xfrm>
            <a:off x="5237747"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13.70</a:t>
            </a:r>
            <a:endParaRPr sz="750">
              <a:latin typeface="Arial" panose="020B0604020202020204"/>
              <a:cs typeface="Arial" panose="020B0604020202020204"/>
            </a:endParaRPr>
          </a:p>
        </p:txBody>
      </p:sp>
      <p:sp>
        <p:nvSpPr>
          <p:cNvPr id="183" name="object 183"/>
          <p:cNvSpPr txBox="1"/>
          <p:nvPr/>
        </p:nvSpPr>
        <p:spPr>
          <a:xfrm>
            <a:off x="6075613"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11.55</a:t>
            </a:r>
            <a:endParaRPr sz="750">
              <a:latin typeface="Arial" panose="020B0604020202020204"/>
              <a:cs typeface="Arial" panose="020B0604020202020204"/>
            </a:endParaRPr>
          </a:p>
        </p:txBody>
      </p:sp>
      <p:sp>
        <p:nvSpPr>
          <p:cNvPr id="184" name="object 184"/>
          <p:cNvSpPr txBox="1"/>
          <p:nvPr/>
        </p:nvSpPr>
        <p:spPr>
          <a:xfrm>
            <a:off x="6974974"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8.16</a:t>
            </a:r>
            <a:endParaRPr sz="750">
              <a:latin typeface="Arial" panose="020B0604020202020204"/>
              <a:cs typeface="Arial" panose="020B0604020202020204"/>
            </a:endParaRPr>
          </a:p>
        </p:txBody>
      </p:sp>
      <p:sp>
        <p:nvSpPr>
          <p:cNvPr id="185" name="object 185"/>
          <p:cNvSpPr txBox="1"/>
          <p:nvPr/>
        </p:nvSpPr>
        <p:spPr>
          <a:xfrm>
            <a:off x="302794" y="6305216"/>
            <a:ext cx="680720"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Growth</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186" name="object 186"/>
          <p:cNvSpPr txBox="1"/>
          <p:nvPr/>
        </p:nvSpPr>
        <p:spPr>
          <a:xfrm>
            <a:off x="2713789" y="6287168"/>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87" name="object 187"/>
          <p:cNvSpPr/>
          <p:nvPr/>
        </p:nvSpPr>
        <p:spPr>
          <a:xfrm>
            <a:off x="2709946"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88" name="object 188"/>
          <p:cNvSpPr/>
          <p:nvPr/>
        </p:nvSpPr>
        <p:spPr>
          <a:xfrm>
            <a:off x="2709946"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89" name="object 189"/>
          <p:cNvSpPr/>
          <p:nvPr/>
        </p:nvSpPr>
        <p:spPr>
          <a:xfrm>
            <a:off x="2840622"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0" name="object 190"/>
          <p:cNvSpPr/>
          <p:nvPr/>
        </p:nvSpPr>
        <p:spPr>
          <a:xfrm>
            <a:off x="2709946"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1" name="object 191"/>
          <p:cNvSpPr txBox="1"/>
          <p:nvPr/>
        </p:nvSpPr>
        <p:spPr>
          <a:xfrm>
            <a:off x="3777247"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2" name="object 192"/>
          <p:cNvSpPr txBox="1"/>
          <p:nvPr/>
        </p:nvSpPr>
        <p:spPr>
          <a:xfrm>
            <a:off x="4492123"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3" name="object 193"/>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4" name="object 194"/>
          <p:cNvSpPr txBox="1"/>
          <p:nvPr/>
        </p:nvSpPr>
        <p:spPr>
          <a:xfrm>
            <a:off x="5391484" y="6320590"/>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195" name="object 195"/>
          <p:cNvSpPr/>
          <p:nvPr/>
        </p:nvSpPr>
        <p:spPr>
          <a:xfrm>
            <a:off x="5369593"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6" name="object 196"/>
          <p:cNvSpPr/>
          <p:nvPr/>
        </p:nvSpPr>
        <p:spPr>
          <a:xfrm>
            <a:off x="5369593"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7" name="object 197"/>
          <p:cNvSpPr/>
          <p:nvPr/>
        </p:nvSpPr>
        <p:spPr>
          <a:xfrm>
            <a:off x="5500269"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8" name="object 198"/>
          <p:cNvSpPr/>
          <p:nvPr/>
        </p:nvSpPr>
        <p:spPr>
          <a:xfrm>
            <a:off x="5369593"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9" name="object 199"/>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0" name="object 200"/>
          <p:cNvSpPr txBox="1"/>
          <p:nvPr/>
        </p:nvSpPr>
        <p:spPr>
          <a:xfrm>
            <a:off x="6221663"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201" name="object 201"/>
          <p:cNvSpPr/>
          <p:nvPr/>
        </p:nvSpPr>
        <p:spPr>
          <a:xfrm>
            <a:off x="6207459"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2" name="object 202"/>
          <p:cNvSpPr/>
          <p:nvPr/>
        </p:nvSpPr>
        <p:spPr>
          <a:xfrm>
            <a:off x="6207459"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3" name="object 203"/>
          <p:cNvSpPr/>
          <p:nvPr/>
        </p:nvSpPr>
        <p:spPr>
          <a:xfrm>
            <a:off x="6338135"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04" name="object 204"/>
          <p:cNvSpPr/>
          <p:nvPr/>
        </p:nvSpPr>
        <p:spPr>
          <a:xfrm>
            <a:off x="6207459"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5" name="object 205"/>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6" name="object 206"/>
          <p:cNvSpPr txBox="1"/>
          <p:nvPr/>
        </p:nvSpPr>
        <p:spPr>
          <a:xfrm>
            <a:off x="7059529"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207" name="object 207"/>
          <p:cNvSpPr/>
          <p:nvPr/>
        </p:nvSpPr>
        <p:spPr>
          <a:xfrm>
            <a:off x="7045325"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8" name="object 208"/>
          <p:cNvSpPr/>
          <p:nvPr/>
        </p:nvSpPr>
        <p:spPr>
          <a:xfrm>
            <a:off x="7045325" y="630638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09" name="object 209"/>
          <p:cNvSpPr/>
          <p:nvPr/>
        </p:nvSpPr>
        <p:spPr>
          <a:xfrm>
            <a:off x="7176001"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0" name="object 210"/>
          <p:cNvSpPr/>
          <p:nvPr/>
        </p:nvSpPr>
        <p:spPr>
          <a:xfrm>
            <a:off x="7045325" y="646780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1" name="object 211"/>
          <p:cNvSpPr txBox="1"/>
          <p:nvPr/>
        </p:nvSpPr>
        <p:spPr>
          <a:xfrm>
            <a:off x="302794" y="6497387"/>
            <a:ext cx="1202690"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12" name="object 212"/>
          <p:cNvSpPr txBox="1"/>
          <p:nvPr/>
        </p:nvSpPr>
        <p:spPr>
          <a:xfrm>
            <a:off x="2493544"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18.19%</a:t>
            </a:r>
            <a:endParaRPr sz="750">
              <a:latin typeface="Arial" panose="020B0604020202020204"/>
              <a:cs typeface="Arial" panose="020B0604020202020204"/>
            </a:endParaRPr>
          </a:p>
        </p:txBody>
      </p:sp>
      <p:sp>
        <p:nvSpPr>
          <p:cNvPr id="213" name="object 213"/>
          <p:cNvSpPr txBox="1"/>
          <p:nvPr/>
        </p:nvSpPr>
        <p:spPr>
          <a:xfrm>
            <a:off x="3469773"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16.99%</a:t>
            </a:r>
            <a:endParaRPr sz="750">
              <a:latin typeface="Arial" panose="020B0604020202020204"/>
              <a:cs typeface="Arial" panose="020B0604020202020204"/>
            </a:endParaRPr>
          </a:p>
        </p:txBody>
      </p:sp>
      <p:sp>
        <p:nvSpPr>
          <p:cNvPr id="214" name="object 214"/>
          <p:cNvSpPr txBox="1"/>
          <p:nvPr/>
        </p:nvSpPr>
        <p:spPr>
          <a:xfrm>
            <a:off x="4238458" y="649738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9.34%</a:t>
            </a:r>
            <a:endParaRPr sz="750">
              <a:latin typeface="Arial" panose="020B0604020202020204"/>
              <a:cs typeface="Arial" panose="020B0604020202020204"/>
            </a:endParaRPr>
          </a:p>
        </p:txBody>
      </p:sp>
      <p:sp>
        <p:nvSpPr>
          <p:cNvPr id="215" name="object 215"/>
          <p:cNvSpPr txBox="1"/>
          <p:nvPr/>
        </p:nvSpPr>
        <p:spPr>
          <a:xfrm>
            <a:off x="5176253" y="649738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-5.17%</a:t>
            </a:r>
            <a:endParaRPr sz="750">
              <a:latin typeface="Arial" panose="020B0604020202020204"/>
              <a:cs typeface="Arial" panose="020B0604020202020204"/>
            </a:endParaRPr>
          </a:p>
        </p:txBody>
      </p:sp>
      <p:sp>
        <p:nvSpPr>
          <p:cNvPr id="216" name="object 216"/>
          <p:cNvSpPr txBox="1"/>
          <p:nvPr/>
        </p:nvSpPr>
        <p:spPr>
          <a:xfrm>
            <a:off x="5991058"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13.76%</a:t>
            </a:r>
            <a:endParaRPr sz="750">
              <a:latin typeface="Arial" panose="020B0604020202020204"/>
              <a:cs typeface="Arial" panose="020B0604020202020204"/>
            </a:endParaRPr>
          </a:p>
        </p:txBody>
      </p:sp>
      <p:sp>
        <p:nvSpPr>
          <p:cNvPr id="217" name="object 217"/>
          <p:cNvSpPr txBox="1"/>
          <p:nvPr/>
        </p:nvSpPr>
        <p:spPr>
          <a:xfrm>
            <a:off x="6828924"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20.50%</a:t>
            </a:r>
            <a:endParaRPr sz="750">
              <a:latin typeface="Arial" panose="020B0604020202020204"/>
              <a:cs typeface="Arial" panose="020B0604020202020204"/>
            </a:endParaRPr>
          </a:p>
        </p:txBody>
      </p:sp>
      <p:sp>
        <p:nvSpPr>
          <p:cNvPr id="218" name="object 218"/>
          <p:cNvSpPr txBox="1"/>
          <p:nvPr/>
        </p:nvSpPr>
        <p:spPr>
          <a:xfrm>
            <a:off x="302794" y="6651124"/>
            <a:ext cx="11639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19" name="object 219"/>
          <p:cNvSpPr txBox="1"/>
          <p:nvPr/>
        </p:nvSpPr>
        <p:spPr>
          <a:xfrm>
            <a:off x="2547352" y="665112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8.85%</a:t>
            </a:r>
            <a:endParaRPr sz="750">
              <a:latin typeface="Arial" panose="020B0604020202020204"/>
              <a:cs typeface="Arial" panose="020B0604020202020204"/>
            </a:endParaRPr>
          </a:p>
        </p:txBody>
      </p:sp>
      <p:sp>
        <p:nvSpPr>
          <p:cNvPr id="220" name="object 220"/>
          <p:cNvSpPr txBox="1"/>
          <p:nvPr/>
        </p:nvSpPr>
        <p:spPr>
          <a:xfrm>
            <a:off x="3469773"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18.54%</a:t>
            </a:r>
            <a:endParaRPr sz="750">
              <a:latin typeface="Arial" panose="020B0604020202020204"/>
              <a:cs typeface="Arial" panose="020B0604020202020204"/>
            </a:endParaRPr>
          </a:p>
        </p:txBody>
      </p:sp>
      <p:sp>
        <p:nvSpPr>
          <p:cNvPr id="221" name="object 221"/>
          <p:cNvSpPr txBox="1"/>
          <p:nvPr/>
        </p:nvSpPr>
        <p:spPr>
          <a:xfrm>
            <a:off x="4184650"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14.09%</a:t>
            </a:r>
            <a:endParaRPr sz="750">
              <a:latin typeface="Arial" panose="020B0604020202020204"/>
              <a:cs typeface="Arial" panose="020B0604020202020204"/>
            </a:endParaRPr>
          </a:p>
        </p:txBody>
      </p:sp>
      <p:sp>
        <p:nvSpPr>
          <p:cNvPr id="222" name="object 222"/>
          <p:cNvSpPr txBox="1"/>
          <p:nvPr/>
        </p:nvSpPr>
        <p:spPr>
          <a:xfrm>
            <a:off x="5153192"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25.93%</a:t>
            </a:r>
            <a:endParaRPr sz="750">
              <a:latin typeface="Arial" panose="020B0604020202020204"/>
              <a:cs typeface="Arial" panose="020B0604020202020204"/>
            </a:endParaRPr>
          </a:p>
        </p:txBody>
      </p:sp>
      <p:sp>
        <p:nvSpPr>
          <p:cNvPr id="223" name="object 223"/>
          <p:cNvSpPr txBox="1"/>
          <p:nvPr/>
        </p:nvSpPr>
        <p:spPr>
          <a:xfrm>
            <a:off x="5991058"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16.43%</a:t>
            </a:r>
            <a:endParaRPr sz="750">
              <a:latin typeface="Arial" panose="020B0604020202020204"/>
              <a:cs typeface="Arial" panose="020B0604020202020204"/>
            </a:endParaRPr>
          </a:p>
        </p:txBody>
      </p:sp>
      <p:sp>
        <p:nvSpPr>
          <p:cNvPr id="224" name="object 224"/>
          <p:cNvSpPr txBox="1"/>
          <p:nvPr/>
        </p:nvSpPr>
        <p:spPr>
          <a:xfrm>
            <a:off x="6828924"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24.85%</a:t>
            </a:r>
            <a:endParaRPr sz="750">
              <a:latin typeface="Arial" panose="020B0604020202020204"/>
              <a:cs typeface="Arial" panose="020B0604020202020204"/>
            </a:endParaRPr>
          </a:p>
        </p:txBody>
      </p:sp>
      <p:sp>
        <p:nvSpPr>
          <p:cNvPr id="225" name="object 225"/>
          <p:cNvSpPr txBox="1"/>
          <p:nvPr/>
        </p:nvSpPr>
        <p:spPr>
          <a:xfrm>
            <a:off x="302794" y="6804860"/>
            <a:ext cx="10972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Growth</a:t>
            </a:r>
            <a:endParaRPr sz="750">
              <a:latin typeface="Arial" panose="020B0604020202020204"/>
              <a:cs typeface="Arial" panose="020B0604020202020204"/>
            </a:endParaRPr>
          </a:p>
        </p:txBody>
      </p:sp>
      <p:sp>
        <p:nvSpPr>
          <p:cNvPr id="226" name="object 226"/>
          <p:cNvSpPr txBox="1"/>
          <p:nvPr/>
        </p:nvSpPr>
        <p:spPr>
          <a:xfrm>
            <a:off x="2516605" y="6804860"/>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-7.22%</a:t>
            </a:r>
            <a:endParaRPr sz="750">
              <a:latin typeface="Arial" panose="020B0604020202020204"/>
              <a:cs typeface="Arial" panose="020B0604020202020204"/>
            </a:endParaRPr>
          </a:p>
        </p:txBody>
      </p:sp>
      <p:sp>
        <p:nvSpPr>
          <p:cNvPr id="227" name="object 227"/>
          <p:cNvSpPr txBox="1"/>
          <p:nvPr/>
        </p:nvSpPr>
        <p:spPr>
          <a:xfrm>
            <a:off x="3523581"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0.01%</a:t>
            </a:r>
            <a:endParaRPr sz="750">
              <a:latin typeface="Arial" panose="020B0604020202020204"/>
              <a:cs typeface="Arial" panose="020B0604020202020204"/>
            </a:endParaRPr>
          </a:p>
        </p:txBody>
      </p:sp>
      <p:sp>
        <p:nvSpPr>
          <p:cNvPr id="228" name="object 228"/>
          <p:cNvSpPr txBox="1"/>
          <p:nvPr/>
        </p:nvSpPr>
        <p:spPr>
          <a:xfrm>
            <a:off x="4238458"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0.52%</a:t>
            </a:r>
            <a:endParaRPr sz="750">
              <a:latin typeface="Arial" panose="020B0604020202020204"/>
              <a:cs typeface="Arial" panose="020B0604020202020204"/>
            </a:endParaRPr>
          </a:p>
        </p:txBody>
      </p:sp>
      <p:sp>
        <p:nvSpPr>
          <p:cNvPr id="229" name="object 229"/>
          <p:cNvSpPr txBox="1"/>
          <p:nvPr/>
        </p:nvSpPr>
        <p:spPr>
          <a:xfrm>
            <a:off x="5122445" y="6804860"/>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-42.00%</a:t>
            </a:r>
            <a:endParaRPr sz="750">
              <a:latin typeface="Arial" panose="020B0604020202020204"/>
              <a:cs typeface="Arial" panose="020B0604020202020204"/>
            </a:endParaRPr>
          </a:p>
        </p:txBody>
      </p:sp>
      <p:sp>
        <p:nvSpPr>
          <p:cNvPr id="230" name="object 230"/>
          <p:cNvSpPr txBox="1"/>
          <p:nvPr/>
        </p:nvSpPr>
        <p:spPr>
          <a:xfrm>
            <a:off x="5991058"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43.42%</a:t>
            </a:r>
            <a:endParaRPr sz="750">
              <a:latin typeface="Arial" panose="020B0604020202020204"/>
              <a:cs typeface="Arial" panose="020B0604020202020204"/>
            </a:endParaRPr>
          </a:p>
        </p:txBody>
      </p:sp>
      <p:sp>
        <p:nvSpPr>
          <p:cNvPr id="231" name="object 231"/>
          <p:cNvSpPr txBox="1"/>
          <p:nvPr/>
        </p:nvSpPr>
        <p:spPr>
          <a:xfrm>
            <a:off x="6798176" y="6804860"/>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-15.47%</a:t>
            </a:r>
            <a:endParaRPr sz="750">
              <a:latin typeface="Arial" panose="020B0604020202020204"/>
              <a:cs typeface="Arial" panose="020B0604020202020204"/>
            </a:endParaRPr>
          </a:p>
        </p:txBody>
      </p:sp>
      <p:sp>
        <p:nvSpPr>
          <p:cNvPr id="232" name="object 232"/>
          <p:cNvSpPr txBox="1"/>
          <p:nvPr/>
        </p:nvSpPr>
        <p:spPr>
          <a:xfrm>
            <a:off x="302794" y="6958597"/>
            <a:ext cx="1475105"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 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33" name="object 233"/>
          <p:cNvSpPr txBox="1"/>
          <p:nvPr/>
        </p:nvSpPr>
        <p:spPr>
          <a:xfrm>
            <a:off x="2493544"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11.46%</a:t>
            </a:r>
            <a:endParaRPr sz="750">
              <a:latin typeface="Arial" panose="020B0604020202020204"/>
              <a:cs typeface="Arial" panose="020B0604020202020204"/>
            </a:endParaRPr>
          </a:p>
        </p:txBody>
      </p:sp>
      <p:sp>
        <p:nvSpPr>
          <p:cNvPr id="234" name="object 234"/>
          <p:cNvSpPr txBox="1"/>
          <p:nvPr/>
        </p:nvSpPr>
        <p:spPr>
          <a:xfrm>
            <a:off x="3469773"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11.46%</a:t>
            </a:r>
            <a:endParaRPr sz="750">
              <a:latin typeface="Arial" panose="020B0604020202020204"/>
              <a:cs typeface="Arial" panose="020B0604020202020204"/>
            </a:endParaRPr>
          </a:p>
        </p:txBody>
      </p:sp>
      <p:sp>
        <p:nvSpPr>
          <p:cNvPr id="235" name="object 235"/>
          <p:cNvSpPr txBox="1"/>
          <p:nvPr/>
        </p:nvSpPr>
        <p:spPr>
          <a:xfrm>
            <a:off x="4238458"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7.62%</a:t>
            </a:r>
            <a:endParaRPr sz="750">
              <a:latin typeface="Arial" panose="020B0604020202020204"/>
              <a:cs typeface="Arial" panose="020B0604020202020204"/>
            </a:endParaRPr>
          </a:p>
        </p:txBody>
      </p:sp>
      <p:sp>
        <p:nvSpPr>
          <p:cNvPr id="236" name="object 236"/>
          <p:cNvSpPr txBox="1"/>
          <p:nvPr/>
        </p:nvSpPr>
        <p:spPr>
          <a:xfrm>
            <a:off x="5122445" y="6958597"/>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-14.11%</a:t>
            </a:r>
            <a:endParaRPr sz="750">
              <a:latin typeface="Arial" panose="020B0604020202020204"/>
              <a:cs typeface="Arial" panose="020B0604020202020204"/>
            </a:endParaRPr>
          </a:p>
        </p:txBody>
      </p:sp>
      <p:sp>
        <p:nvSpPr>
          <p:cNvPr id="237" name="object 237"/>
          <p:cNvSpPr txBox="1"/>
          <p:nvPr/>
        </p:nvSpPr>
        <p:spPr>
          <a:xfrm>
            <a:off x="5991058"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34.80%</a:t>
            </a:r>
            <a:endParaRPr sz="750">
              <a:latin typeface="Arial" panose="020B0604020202020204"/>
              <a:cs typeface="Arial" panose="020B0604020202020204"/>
            </a:endParaRPr>
          </a:p>
        </p:txBody>
      </p:sp>
      <p:sp>
        <p:nvSpPr>
          <p:cNvPr id="238" name="object 238"/>
          <p:cNvSpPr txBox="1"/>
          <p:nvPr/>
        </p:nvSpPr>
        <p:spPr>
          <a:xfrm>
            <a:off x="6828924"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10.03%</a:t>
            </a:r>
            <a:endParaRPr sz="750">
              <a:latin typeface="Arial" panose="020B0604020202020204"/>
              <a:cs typeface="Arial" panose="020B0604020202020204"/>
            </a:endParaRPr>
          </a:p>
        </p:txBody>
      </p:sp>
      <p:sp>
        <p:nvSpPr>
          <p:cNvPr id="239" name="object 239"/>
          <p:cNvSpPr txBox="1"/>
          <p:nvPr/>
        </p:nvSpPr>
        <p:spPr>
          <a:xfrm>
            <a:off x="302794" y="7112334"/>
            <a:ext cx="61976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Current</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240" name="object 240"/>
          <p:cNvSpPr txBox="1"/>
          <p:nvPr/>
        </p:nvSpPr>
        <p:spPr>
          <a:xfrm>
            <a:off x="263959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2.12</a:t>
            </a:r>
            <a:endParaRPr sz="750">
              <a:latin typeface="Arial" panose="020B0604020202020204"/>
              <a:cs typeface="Arial" panose="020B0604020202020204"/>
            </a:endParaRPr>
          </a:p>
        </p:txBody>
      </p:sp>
      <p:sp>
        <p:nvSpPr>
          <p:cNvPr id="241" name="object 241"/>
          <p:cNvSpPr txBox="1"/>
          <p:nvPr/>
        </p:nvSpPr>
        <p:spPr>
          <a:xfrm>
            <a:off x="3615823"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1.14</a:t>
            </a:r>
            <a:endParaRPr sz="750">
              <a:latin typeface="Arial" panose="020B0604020202020204"/>
              <a:cs typeface="Arial" panose="020B0604020202020204"/>
            </a:endParaRPr>
          </a:p>
        </p:txBody>
      </p:sp>
      <p:sp>
        <p:nvSpPr>
          <p:cNvPr id="242" name="object 242"/>
          <p:cNvSpPr txBox="1"/>
          <p:nvPr/>
        </p:nvSpPr>
        <p:spPr>
          <a:xfrm>
            <a:off x="4330700"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1.39</a:t>
            </a:r>
            <a:endParaRPr sz="750">
              <a:latin typeface="Arial" panose="020B0604020202020204"/>
              <a:cs typeface="Arial" panose="020B0604020202020204"/>
            </a:endParaRPr>
          </a:p>
        </p:txBody>
      </p:sp>
      <p:sp>
        <p:nvSpPr>
          <p:cNvPr id="243" name="object 243"/>
          <p:cNvSpPr txBox="1"/>
          <p:nvPr/>
        </p:nvSpPr>
        <p:spPr>
          <a:xfrm>
            <a:off x="5299242"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1.72</a:t>
            </a:r>
            <a:endParaRPr sz="750">
              <a:latin typeface="Arial" panose="020B0604020202020204"/>
              <a:cs typeface="Arial" panose="020B0604020202020204"/>
            </a:endParaRPr>
          </a:p>
        </p:txBody>
      </p:sp>
      <p:sp>
        <p:nvSpPr>
          <p:cNvPr id="244" name="object 244"/>
          <p:cNvSpPr txBox="1"/>
          <p:nvPr/>
        </p:nvSpPr>
        <p:spPr>
          <a:xfrm>
            <a:off x="6137108"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0.80</a:t>
            </a:r>
            <a:endParaRPr sz="750">
              <a:latin typeface="Arial" panose="020B0604020202020204"/>
              <a:cs typeface="Arial" panose="020B0604020202020204"/>
            </a:endParaRPr>
          </a:p>
        </p:txBody>
      </p:sp>
      <p:sp>
        <p:nvSpPr>
          <p:cNvPr id="245" name="object 245"/>
          <p:cNvSpPr txBox="1"/>
          <p:nvPr/>
        </p:nvSpPr>
        <p:spPr>
          <a:xfrm>
            <a:off x="697497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1.61</a:t>
            </a:r>
            <a:endParaRPr sz="750">
              <a:latin typeface="Arial" panose="020B0604020202020204"/>
              <a:cs typeface="Arial" panose="020B0604020202020204"/>
            </a:endParaRPr>
          </a:p>
        </p:txBody>
      </p:sp>
      <p:sp>
        <p:nvSpPr>
          <p:cNvPr id="246" name="object 246"/>
          <p:cNvSpPr txBox="1"/>
          <p:nvPr/>
        </p:nvSpPr>
        <p:spPr>
          <a:xfrm>
            <a:off x="302794" y="7266071"/>
            <a:ext cx="5753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Debt/Capital</a:t>
            </a:r>
            <a:endParaRPr sz="750">
              <a:latin typeface="Arial" panose="020B0604020202020204"/>
              <a:cs typeface="Arial" panose="020B0604020202020204"/>
            </a:endParaRPr>
          </a:p>
        </p:txBody>
      </p:sp>
      <p:sp>
        <p:nvSpPr>
          <p:cNvPr id="247" name="object 247"/>
          <p:cNvSpPr txBox="1"/>
          <p:nvPr/>
        </p:nvSpPr>
        <p:spPr>
          <a:xfrm>
            <a:off x="249354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35.85%</a:t>
            </a:r>
            <a:endParaRPr sz="750">
              <a:latin typeface="Arial" panose="020B0604020202020204"/>
              <a:cs typeface="Arial" panose="020B0604020202020204"/>
            </a:endParaRPr>
          </a:p>
        </p:txBody>
      </p:sp>
      <p:sp>
        <p:nvSpPr>
          <p:cNvPr id="248" name="object 248"/>
          <p:cNvSpPr txBox="1"/>
          <p:nvPr/>
        </p:nvSpPr>
        <p:spPr>
          <a:xfrm>
            <a:off x="3469773"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30.84%</a:t>
            </a:r>
            <a:endParaRPr sz="750">
              <a:latin typeface="Arial" panose="020B0604020202020204"/>
              <a:cs typeface="Arial" panose="020B0604020202020204"/>
            </a:endParaRPr>
          </a:p>
        </p:txBody>
      </p:sp>
      <p:sp>
        <p:nvSpPr>
          <p:cNvPr id="249" name="object 249"/>
          <p:cNvSpPr txBox="1"/>
          <p:nvPr/>
        </p:nvSpPr>
        <p:spPr>
          <a:xfrm>
            <a:off x="4184650"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41.42%</a:t>
            </a:r>
            <a:endParaRPr sz="750">
              <a:latin typeface="Arial" panose="020B0604020202020204"/>
              <a:cs typeface="Arial" panose="020B0604020202020204"/>
            </a:endParaRPr>
          </a:p>
        </p:txBody>
      </p:sp>
      <p:sp>
        <p:nvSpPr>
          <p:cNvPr id="250" name="object 250"/>
          <p:cNvSpPr txBox="1"/>
          <p:nvPr/>
        </p:nvSpPr>
        <p:spPr>
          <a:xfrm>
            <a:off x="5153192"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84.84%</a:t>
            </a:r>
            <a:endParaRPr sz="750">
              <a:latin typeface="Arial" panose="020B0604020202020204"/>
              <a:cs typeface="Arial" panose="020B0604020202020204"/>
            </a:endParaRPr>
          </a:p>
        </p:txBody>
      </p:sp>
      <p:sp>
        <p:nvSpPr>
          <p:cNvPr id="251" name="object 251"/>
          <p:cNvSpPr txBox="1"/>
          <p:nvPr/>
        </p:nvSpPr>
        <p:spPr>
          <a:xfrm>
            <a:off x="5991058"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24.44%</a:t>
            </a:r>
            <a:endParaRPr sz="750">
              <a:latin typeface="Arial" panose="020B0604020202020204"/>
              <a:cs typeface="Arial" panose="020B0604020202020204"/>
            </a:endParaRPr>
          </a:p>
        </p:txBody>
      </p:sp>
      <p:sp>
        <p:nvSpPr>
          <p:cNvPr id="252" name="object 252"/>
          <p:cNvSpPr txBox="1"/>
          <p:nvPr/>
        </p:nvSpPr>
        <p:spPr>
          <a:xfrm>
            <a:off x="682892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65.00%</a:t>
            </a:r>
            <a:endParaRPr sz="750">
              <a:latin typeface="Arial" panose="020B0604020202020204"/>
              <a:cs typeface="Arial" panose="020B0604020202020204"/>
            </a:endParaRPr>
          </a:p>
        </p:txBody>
      </p:sp>
      <p:sp>
        <p:nvSpPr>
          <p:cNvPr id="253" name="object 253"/>
          <p:cNvSpPr txBox="1"/>
          <p:nvPr/>
        </p:nvSpPr>
        <p:spPr>
          <a:xfrm>
            <a:off x="302794" y="7419808"/>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Net</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Margin</a:t>
            </a:r>
            <a:endParaRPr sz="750">
              <a:latin typeface="Arial" panose="020B0604020202020204"/>
              <a:cs typeface="Arial" panose="020B0604020202020204"/>
            </a:endParaRPr>
          </a:p>
        </p:txBody>
      </p:sp>
      <p:sp>
        <p:nvSpPr>
          <p:cNvPr id="254" name="object 254"/>
          <p:cNvSpPr txBox="1"/>
          <p:nvPr/>
        </p:nvSpPr>
        <p:spPr>
          <a:xfrm>
            <a:off x="249354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49.91%</a:t>
            </a:r>
            <a:endParaRPr sz="750">
              <a:latin typeface="Arial" panose="020B0604020202020204"/>
              <a:cs typeface="Arial" panose="020B0604020202020204"/>
            </a:endParaRPr>
          </a:p>
        </p:txBody>
      </p:sp>
      <p:sp>
        <p:nvSpPr>
          <p:cNvPr id="255" name="object 255"/>
          <p:cNvSpPr txBox="1"/>
          <p:nvPr/>
        </p:nvSpPr>
        <p:spPr>
          <a:xfrm>
            <a:off x="3523581" y="741980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5.83%</a:t>
            </a:r>
            <a:endParaRPr sz="750">
              <a:latin typeface="Arial" panose="020B0604020202020204"/>
              <a:cs typeface="Arial" panose="020B0604020202020204"/>
            </a:endParaRPr>
          </a:p>
        </p:txBody>
      </p:sp>
      <p:sp>
        <p:nvSpPr>
          <p:cNvPr id="256" name="object 256"/>
          <p:cNvSpPr txBox="1"/>
          <p:nvPr/>
        </p:nvSpPr>
        <p:spPr>
          <a:xfrm>
            <a:off x="4184650"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10.59%</a:t>
            </a:r>
            <a:endParaRPr sz="750">
              <a:latin typeface="Arial" panose="020B0604020202020204"/>
              <a:cs typeface="Arial" panose="020B0604020202020204"/>
            </a:endParaRPr>
          </a:p>
        </p:txBody>
      </p:sp>
      <p:sp>
        <p:nvSpPr>
          <p:cNvPr id="257" name="object 257"/>
          <p:cNvSpPr txBox="1"/>
          <p:nvPr/>
        </p:nvSpPr>
        <p:spPr>
          <a:xfrm>
            <a:off x="5207000" y="741980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4.73%</a:t>
            </a:r>
            <a:endParaRPr sz="750">
              <a:latin typeface="Arial" panose="020B0604020202020204"/>
              <a:cs typeface="Arial" panose="020B0604020202020204"/>
            </a:endParaRPr>
          </a:p>
        </p:txBody>
      </p:sp>
      <p:sp>
        <p:nvSpPr>
          <p:cNvPr id="258" name="object 258"/>
          <p:cNvSpPr txBox="1"/>
          <p:nvPr/>
        </p:nvSpPr>
        <p:spPr>
          <a:xfrm>
            <a:off x="6044866" y="741980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1.25%</a:t>
            </a:r>
            <a:endParaRPr sz="750">
              <a:latin typeface="Arial" panose="020B0604020202020204"/>
              <a:cs typeface="Arial" panose="020B0604020202020204"/>
            </a:endParaRPr>
          </a:p>
        </p:txBody>
      </p:sp>
      <p:sp>
        <p:nvSpPr>
          <p:cNvPr id="259" name="object 259"/>
          <p:cNvSpPr txBox="1"/>
          <p:nvPr/>
        </p:nvSpPr>
        <p:spPr>
          <a:xfrm>
            <a:off x="682892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41.90%</a:t>
            </a:r>
            <a:endParaRPr sz="750">
              <a:latin typeface="Arial" panose="020B0604020202020204"/>
              <a:cs typeface="Arial" panose="020B0604020202020204"/>
            </a:endParaRPr>
          </a:p>
        </p:txBody>
      </p:sp>
      <p:sp>
        <p:nvSpPr>
          <p:cNvPr id="260" name="object 260"/>
          <p:cNvSpPr txBox="1"/>
          <p:nvPr/>
        </p:nvSpPr>
        <p:spPr>
          <a:xfrm>
            <a:off x="302794" y="7573545"/>
            <a:ext cx="7702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Return </a:t>
            </a:r>
            <a:r>
              <a:rPr sz="750" spc="20" dirty="0">
                <a:solidFill>
                  <a:srgbClr val="3E3E3E"/>
                </a:solidFill>
                <a:latin typeface="Arial" panose="020B0604020202020204"/>
                <a:cs typeface="Arial" panose="020B0604020202020204"/>
              </a:rPr>
              <a:t>on</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Equity</a:t>
            </a:r>
            <a:endParaRPr sz="750">
              <a:latin typeface="Arial" panose="020B0604020202020204"/>
              <a:cs typeface="Arial" panose="020B0604020202020204"/>
            </a:endParaRPr>
          </a:p>
        </p:txBody>
      </p:sp>
      <p:sp>
        <p:nvSpPr>
          <p:cNvPr id="261" name="object 261"/>
          <p:cNvSpPr txBox="1"/>
          <p:nvPr/>
        </p:nvSpPr>
        <p:spPr>
          <a:xfrm>
            <a:off x="2493544"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35.50%</a:t>
            </a:r>
            <a:endParaRPr sz="750">
              <a:latin typeface="Arial" panose="020B0604020202020204"/>
              <a:cs typeface="Arial" panose="020B0604020202020204"/>
            </a:endParaRPr>
          </a:p>
        </p:txBody>
      </p:sp>
      <p:sp>
        <p:nvSpPr>
          <p:cNvPr id="262" name="object 262"/>
          <p:cNvSpPr txBox="1"/>
          <p:nvPr/>
        </p:nvSpPr>
        <p:spPr>
          <a:xfrm>
            <a:off x="3469773"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10.15%</a:t>
            </a:r>
            <a:endParaRPr sz="750">
              <a:latin typeface="Arial" panose="020B0604020202020204"/>
              <a:cs typeface="Arial" panose="020B0604020202020204"/>
            </a:endParaRPr>
          </a:p>
        </p:txBody>
      </p:sp>
      <p:sp>
        <p:nvSpPr>
          <p:cNvPr id="263" name="object 263"/>
          <p:cNvSpPr txBox="1"/>
          <p:nvPr/>
        </p:nvSpPr>
        <p:spPr>
          <a:xfrm>
            <a:off x="4184650"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14.65%</a:t>
            </a:r>
            <a:endParaRPr sz="750">
              <a:latin typeface="Arial" panose="020B0604020202020204"/>
              <a:cs typeface="Arial" panose="020B0604020202020204"/>
            </a:endParaRPr>
          </a:p>
        </p:txBody>
      </p:sp>
      <p:sp>
        <p:nvSpPr>
          <p:cNvPr id="264" name="object 264"/>
          <p:cNvSpPr txBox="1"/>
          <p:nvPr/>
        </p:nvSpPr>
        <p:spPr>
          <a:xfrm>
            <a:off x="5153192"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33.97%</a:t>
            </a:r>
            <a:endParaRPr sz="750">
              <a:latin typeface="Arial" panose="020B0604020202020204"/>
              <a:cs typeface="Arial" panose="020B0604020202020204"/>
            </a:endParaRPr>
          </a:p>
        </p:txBody>
      </p:sp>
      <p:sp>
        <p:nvSpPr>
          <p:cNvPr id="265" name="object 265"/>
          <p:cNvSpPr txBox="1"/>
          <p:nvPr/>
        </p:nvSpPr>
        <p:spPr>
          <a:xfrm>
            <a:off x="6044866" y="75735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6.96%</a:t>
            </a:r>
            <a:endParaRPr sz="750">
              <a:latin typeface="Arial" panose="020B0604020202020204"/>
              <a:cs typeface="Arial" panose="020B0604020202020204"/>
            </a:endParaRPr>
          </a:p>
        </p:txBody>
      </p:sp>
      <p:sp>
        <p:nvSpPr>
          <p:cNvPr id="266" name="object 266"/>
          <p:cNvSpPr txBox="1"/>
          <p:nvPr/>
        </p:nvSpPr>
        <p:spPr>
          <a:xfrm>
            <a:off x="6775115" y="7573545"/>
            <a:ext cx="42037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106.54%</a:t>
            </a:r>
            <a:endParaRPr sz="750">
              <a:latin typeface="Arial" panose="020B0604020202020204"/>
              <a:cs typeface="Arial" panose="020B0604020202020204"/>
            </a:endParaRPr>
          </a:p>
        </p:txBody>
      </p:sp>
      <p:sp>
        <p:nvSpPr>
          <p:cNvPr id="267" name="object 267"/>
          <p:cNvSpPr txBox="1"/>
          <p:nvPr/>
        </p:nvSpPr>
        <p:spPr>
          <a:xfrm>
            <a:off x="302794" y="7727281"/>
            <a:ext cx="6032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Sales/Assets</a:t>
            </a:r>
            <a:endParaRPr sz="750">
              <a:latin typeface="Arial" panose="020B0604020202020204"/>
              <a:cs typeface="Arial" panose="020B0604020202020204"/>
            </a:endParaRPr>
          </a:p>
        </p:txBody>
      </p:sp>
      <p:sp>
        <p:nvSpPr>
          <p:cNvPr id="268" name="object 268"/>
          <p:cNvSpPr txBox="1"/>
          <p:nvPr/>
        </p:nvSpPr>
        <p:spPr>
          <a:xfrm>
            <a:off x="263959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0.28</a:t>
            </a:r>
            <a:endParaRPr sz="750">
              <a:latin typeface="Arial" panose="020B0604020202020204"/>
              <a:cs typeface="Arial" panose="020B0604020202020204"/>
            </a:endParaRPr>
          </a:p>
        </p:txBody>
      </p:sp>
      <p:sp>
        <p:nvSpPr>
          <p:cNvPr id="269" name="object 269"/>
          <p:cNvSpPr txBox="1"/>
          <p:nvPr/>
        </p:nvSpPr>
        <p:spPr>
          <a:xfrm>
            <a:off x="3615823"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0.43</a:t>
            </a:r>
            <a:endParaRPr sz="750">
              <a:latin typeface="Arial" panose="020B0604020202020204"/>
              <a:cs typeface="Arial" panose="020B0604020202020204"/>
            </a:endParaRPr>
          </a:p>
        </p:txBody>
      </p:sp>
      <p:sp>
        <p:nvSpPr>
          <p:cNvPr id="270" name="object 270"/>
          <p:cNvSpPr txBox="1"/>
          <p:nvPr/>
        </p:nvSpPr>
        <p:spPr>
          <a:xfrm>
            <a:off x="4330700"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1" name="object 271"/>
          <p:cNvSpPr txBox="1"/>
          <p:nvPr/>
        </p:nvSpPr>
        <p:spPr>
          <a:xfrm>
            <a:off x="5299242"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0.20</a:t>
            </a:r>
            <a:endParaRPr sz="750">
              <a:latin typeface="Arial" panose="020B0604020202020204"/>
              <a:cs typeface="Arial" panose="020B0604020202020204"/>
            </a:endParaRPr>
          </a:p>
        </p:txBody>
      </p:sp>
      <p:sp>
        <p:nvSpPr>
          <p:cNvPr id="272" name="object 272"/>
          <p:cNvSpPr txBox="1"/>
          <p:nvPr/>
        </p:nvSpPr>
        <p:spPr>
          <a:xfrm>
            <a:off x="6137108"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0.15</a:t>
            </a:r>
            <a:endParaRPr sz="750">
              <a:latin typeface="Arial" panose="020B0604020202020204"/>
              <a:cs typeface="Arial" panose="020B0604020202020204"/>
            </a:endParaRPr>
          </a:p>
        </p:txBody>
      </p:sp>
      <p:sp>
        <p:nvSpPr>
          <p:cNvPr id="273" name="object 273"/>
          <p:cNvSpPr txBox="1"/>
          <p:nvPr/>
        </p:nvSpPr>
        <p:spPr>
          <a:xfrm>
            <a:off x="697497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0.48</a:t>
            </a:r>
            <a:endParaRPr sz="750">
              <a:latin typeface="Arial" panose="020B0604020202020204"/>
              <a:cs typeface="Arial" panose="020B0604020202020204"/>
            </a:endParaRPr>
          </a:p>
        </p:txBody>
      </p:sp>
      <p:sp>
        <p:nvSpPr>
          <p:cNvPr id="274" name="object 274"/>
          <p:cNvSpPr txBox="1"/>
          <p:nvPr/>
        </p:nvSpPr>
        <p:spPr>
          <a:xfrm>
            <a:off x="302794" y="7881018"/>
            <a:ext cx="121412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Sales Growth</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75" name="object 275"/>
          <p:cNvSpPr txBox="1"/>
          <p:nvPr/>
        </p:nvSpPr>
        <p:spPr>
          <a:xfrm>
            <a:off x="2547352"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6.56%</a:t>
            </a:r>
            <a:endParaRPr sz="750">
              <a:latin typeface="Arial" panose="020B0604020202020204"/>
              <a:cs typeface="Arial" panose="020B0604020202020204"/>
            </a:endParaRPr>
          </a:p>
        </p:txBody>
      </p:sp>
      <p:sp>
        <p:nvSpPr>
          <p:cNvPr id="276" name="object 276"/>
          <p:cNvSpPr txBox="1"/>
          <p:nvPr/>
        </p:nvSpPr>
        <p:spPr>
          <a:xfrm>
            <a:off x="3523581"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9.41%</a:t>
            </a:r>
            <a:endParaRPr sz="750">
              <a:latin typeface="Arial" panose="020B0604020202020204"/>
              <a:cs typeface="Arial" panose="020B0604020202020204"/>
            </a:endParaRPr>
          </a:p>
        </p:txBody>
      </p:sp>
      <p:sp>
        <p:nvSpPr>
          <p:cNvPr id="277" name="object 277"/>
          <p:cNvSpPr txBox="1"/>
          <p:nvPr/>
        </p:nvSpPr>
        <p:spPr>
          <a:xfrm>
            <a:off x="4238458"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6.75%</a:t>
            </a:r>
            <a:endParaRPr sz="750">
              <a:latin typeface="Arial" panose="020B0604020202020204"/>
              <a:cs typeface="Arial" panose="020B0604020202020204"/>
            </a:endParaRPr>
          </a:p>
        </p:txBody>
      </p:sp>
      <p:sp>
        <p:nvSpPr>
          <p:cNvPr id="278" name="object 278"/>
          <p:cNvSpPr txBox="1"/>
          <p:nvPr/>
        </p:nvSpPr>
        <p:spPr>
          <a:xfrm>
            <a:off x="5176253" y="7881018"/>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-3.07%</a:t>
            </a:r>
            <a:endParaRPr sz="750">
              <a:latin typeface="Arial" panose="020B0604020202020204"/>
              <a:cs typeface="Arial" panose="020B0604020202020204"/>
            </a:endParaRPr>
          </a:p>
        </p:txBody>
      </p:sp>
      <p:sp>
        <p:nvSpPr>
          <p:cNvPr id="279" name="object 279"/>
          <p:cNvSpPr txBox="1"/>
          <p:nvPr/>
        </p:nvSpPr>
        <p:spPr>
          <a:xfrm>
            <a:off x="6044866"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8.73%</a:t>
            </a:r>
            <a:endParaRPr sz="750">
              <a:latin typeface="Arial" panose="020B0604020202020204"/>
              <a:cs typeface="Arial" panose="020B0604020202020204"/>
            </a:endParaRPr>
          </a:p>
        </p:txBody>
      </p:sp>
      <p:sp>
        <p:nvSpPr>
          <p:cNvPr id="280" name="object 280"/>
          <p:cNvSpPr txBox="1"/>
          <p:nvPr/>
        </p:nvSpPr>
        <p:spPr>
          <a:xfrm>
            <a:off x="6828924"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18.34%</a:t>
            </a:r>
            <a:endParaRPr sz="750">
              <a:latin typeface="Arial" panose="020B0604020202020204"/>
              <a:cs typeface="Arial" panose="020B0604020202020204"/>
            </a:endParaRPr>
          </a:p>
        </p:txBody>
      </p:sp>
      <p:sp>
        <p:nvSpPr>
          <p:cNvPr id="281" name="object 281"/>
          <p:cNvSpPr txBox="1"/>
          <p:nvPr/>
        </p:nvSpPr>
        <p:spPr>
          <a:xfrm>
            <a:off x="302794" y="8065503"/>
            <a:ext cx="864235"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Momentum</a:t>
            </a:r>
            <a:r>
              <a:rPr sz="750" b="1" spc="-3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282" name="object 282"/>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3" name="object 283"/>
          <p:cNvSpPr txBox="1"/>
          <p:nvPr/>
        </p:nvSpPr>
        <p:spPr>
          <a:xfrm>
            <a:off x="2724150"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284" name="object 284"/>
          <p:cNvSpPr/>
          <p:nvPr/>
        </p:nvSpPr>
        <p:spPr>
          <a:xfrm>
            <a:off x="2709946"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85" name="object 285"/>
          <p:cNvSpPr/>
          <p:nvPr/>
        </p:nvSpPr>
        <p:spPr>
          <a:xfrm>
            <a:off x="2709946"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6" name="object 286"/>
          <p:cNvSpPr/>
          <p:nvPr/>
        </p:nvSpPr>
        <p:spPr>
          <a:xfrm>
            <a:off x="2840622"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7" name="object 287"/>
          <p:cNvSpPr/>
          <p:nvPr/>
        </p:nvSpPr>
        <p:spPr>
          <a:xfrm>
            <a:off x="2709946"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8" name="object 288"/>
          <p:cNvSpPr txBox="1"/>
          <p:nvPr/>
        </p:nvSpPr>
        <p:spPr>
          <a:xfrm>
            <a:off x="3777247"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89" name="object 289"/>
          <p:cNvSpPr txBox="1"/>
          <p:nvPr/>
        </p:nvSpPr>
        <p:spPr>
          <a:xfrm>
            <a:off x="4492123"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0" name="object 290"/>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1" name="object 291"/>
          <p:cNvSpPr txBox="1"/>
          <p:nvPr/>
        </p:nvSpPr>
        <p:spPr>
          <a:xfrm>
            <a:off x="5391484" y="8080877"/>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92" name="object 292"/>
          <p:cNvSpPr/>
          <p:nvPr/>
        </p:nvSpPr>
        <p:spPr>
          <a:xfrm>
            <a:off x="5369593"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93" name="object 293"/>
          <p:cNvSpPr/>
          <p:nvPr/>
        </p:nvSpPr>
        <p:spPr>
          <a:xfrm>
            <a:off x="5369593"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4" name="object 294"/>
          <p:cNvSpPr/>
          <p:nvPr/>
        </p:nvSpPr>
        <p:spPr>
          <a:xfrm>
            <a:off x="5500269"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95" name="object 295"/>
          <p:cNvSpPr/>
          <p:nvPr/>
        </p:nvSpPr>
        <p:spPr>
          <a:xfrm>
            <a:off x="5369593"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6" name="object 296"/>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7" name="object 297"/>
          <p:cNvSpPr txBox="1"/>
          <p:nvPr/>
        </p:nvSpPr>
        <p:spPr>
          <a:xfrm>
            <a:off x="6221663"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298" name="object 298"/>
          <p:cNvSpPr/>
          <p:nvPr/>
        </p:nvSpPr>
        <p:spPr>
          <a:xfrm>
            <a:off x="6207459"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99" name="object 299"/>
          <p:cNvSpPr/>
          <p:nvPr/>
        </p:nvSpPr>
        <p:spPr>
          <a:xfrm>
            <a:off x="6207459"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0" name="object 300"/>
          <p:cNvSpPr/>
          <p:nvPr/>
        </p:nvSpPr>
        <p:spPr>
          <a:xfrm>
            <a:off x="6338135"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1" name="object 301"/>
          <p:cNvSpPr/>
          <p:nvPr/>
        </p:nvSpPr>
        <p:spPr>
          <a:xfrm>
            <a:off x="6207459"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2" name="object 302"/>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3" name="object 303"/>
          <p:cNvSpPr txBox="1"/>
          <p:nvPr/>
        </p:nvSpPr>
        <p:spPr>
          <a:xfrm>
            <a:off x="7067215" y="8080877"/>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304" name="object 304"/>
          <p:cNvSpPr/>
          <p:nvPr/>
        </p:nvSpPr>
        <p:spPr>
          <a:xfrm>
            <a:off x="7045325"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5" name="object 305"/>
          <p:cNvSpPr/>
          <p:nvPr/>
        </p:nvSpPr>
        <p:spPr>
          <a:xfrm>
            <a:off x="7045325" y="80666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6" name="object 306"/>
          <p:cNvSpPr/>
          <p:nvPr/>
        </p:nvSpPr>
        <p:spPr>
          <a:xfrm>
            <a:off x="7176001"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7" name="object 307"/>
          <p:cNvSpPr/>
          <p:nvPr/>
        </p:nvSpPr>
        <p:spPr>
          <a:xfrm>
            <a:off x="7045325" y="82280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8" name="object 308"/>
          <p:cNvSpPr txBox="1"/>
          <p:nvPr/>
        </p:nvSpPr>
        <p:spPr>
          <a:xfrm>
            <a:off x="302794" y="8257674"/>
            <a:ext cx="71437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Daily Price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09" name="object 309"/>
          <p:cNvSpPr txBox="1"/>
          <p:nvPr/>
        </p:nvSpPr>
        <p:spPr>
          <a:xfrm>
            <a:off x="2516605"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-0.64%</a:t>
            </a:r>
            <a:endParaRPr sz="750">
              <a:latin typeface="Arial" panose="020B0604020202020204"/>
              <a:cs typeface="Arial" panose="020B0604020202020204"/>
            </a:endParaRPr>
          </a:p>
        </p:txBody>
      </p:sp>
      <p:sp>
        <p:nvSpPr>
          <p:cNvPr id="310" name="object 310"/>
          <p:cNvSpPr txBox="1"/>
          <p:nvPr/>
        </p:nvSpPr>
        <p:spPr>
          <a:xfrm>
            <a:off x="3492834"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-0.76%</a:t>
            </a:r>
            <a:endParaRPr sz="750">
              <a:latin typeface="Arial" panose="020B0604020202020204"/>
              <a:cs typeface="Arial" panose="020B0604020202020204"/>
            </a:endParaRPr>
          </a:p>
        </p:txBody>
      </p:sp>
      <p:sp>
        <p:nvSpPr>
          <p:cNvPr id="311" name="object 311"/>
          <p:cNvSpPr txBox="1"/>
          <p:nvPr/>
        </p:nvSpPr>
        <p:spPr>
          <a:xfrm>
            <a:off x="4207710"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-0.84%</a:t>
            </a:r>
            <a:endParaRPr sz="750">
              <a:latin typeface="Arial" panose="020B0604020202020204"/>
              <a:cs typeface="Arial" panose="020B0604020202020204"/>
            </a:endParaRPr>
          </a:p>
        </p:txBody>
      </p:sp>
      <p:sp>
        <p:nvSpPr>
          <p:cNvPr id="312" name="object 312"/>
          <p:cNvSpPr txBox="1"/>
          <p:nvPr/>
        </p:nvSpPr>
        <p:spPr>
          <a:xfrm>
            <a:off x="5207000"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5.11%</a:t>
            </a:r>
            <a:endParaRPr sz="750">
              <a:latin typeface="Arial" panose="020B0604020202020204"/>
              <a:cs typeface="Arial" panose="020B0604020202020204"/>
            </a:endParaRPr>
          </a:p>
        </p:txBody>
      </p:sp>
      <p:sp>
        <p:nvSpPr>
          <p:cNvPr id="313" name="object 313"/>
          <p:cNvSpPr txBox="1"/>
          <p:nvPr/>
        </p:nvSpPr>
        <p:spPr>
          <a:xfrm>
            <a:off x="6014118"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-0.58%</a:t>
            </a:r>
            <a:endParaRPr sz="750">
              <a:latin typeface="Arial" panose="020B0604020202020204"/>
              <a:cs typeface="Arial" panose="020B0604020202020204"/>
            </a:endParaRPr>
          </a:p>
        </p:txBody>
      </p:sp>
      <p:sp>
        <p:nvSpPr>
          <p:cNvPr id="314" name="object 314"/>
          <p:cNvSpPr txBox="1"/>
          <p:nvPr/>
        </p:nvSpPr>
        <p:spPr>
          <a:xfrm>
            <a:off x="6851984"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-0.20%</a:t>
            </a:r>
            <a:endParaRPr sz="750">
              <a:latin typeface="Arial" panose="020B0604020202020204"/>
              <a:cs typeface="Arial" panose="020B0604020202020204"/>
            </a:endParaRPr>
          </a:p>
        </p:txBody>
      </p:sp>
      <p:sp>
        <p:nvSpPr>
          <p:cNvPr id="315" name="object 315"/>
          <p:cNvSpPr txBox="1"/>
          <p:nvPr/>
        </p:nvSpPr>
        <p:spPr>
          <a:xfrm>
            <a:off x="302794" y="8411411"/>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6" name="object 316"/>
          <p:cNvSpPr txBox="1"/>
          <p:nvPr/>
        </p:nvSpPr>
        <p:spPr>
          <a:xfrm>
            <a:off x="2516605"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-2.49%</a:t>
            </a:r>
            <a:endParaRPr sz="750">
              <a:latin typeface="Arial" panose="020B0604020202020204"/>
              <a:cs typeface="Arial" panose="020B0604020202020204"/>
            </a:endParaRPr>
          </a:p>
        </p:txBody>
      </p:sp>
      <p:sp>
        <p:nvSpPr>
          <p:cNvPr id="317" name="object 317"/>
          <p:cNvSpPr txBox="1"/>
          <p:nvPr/>
        </p:nvSpPr>
        <p:spPr>
          <a:xfrm>
            <a:off x="349283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-0.37%</a:t>
            </a:r>
            <a:endParaRPr sz="750">
              <a:latin typeface="Arial" panose="020B0604020202020204"/>
              <a:cs typeface="Arial" panose="020B0604020202020204"/>
            </a:endParaRPr>
          </a:p>
        </p:txBody>
      </p:sp>
      <p:sp>
        <p:nvSpPr>
          <p:cNvPr id="318" name="object 318"/>
          <p:cNvSpPr txBox="1"/>
          <p:nvPr/>
        </p:nvSpPr>
        <p:spPr>
          <a:xfrm>
            <a:off x="4207710"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-0.16%</a:t>
            </a:r>
            <a:endParaRPr sz="750">
              <a:latin typeface="Arial" panose="020B0604020202020204"/>
              <a:cs typeface="Arial" panose="020B0604020202020204"/>
            </a:endParaRPr>
          </a:p>
        </p:txBody>
      </p:sp>
      <p:sp>
        <p:nvSpPr>
          <p:cNvPr id="319" name="object 319"/>
          <p:cNvSpPr txBox="1"/>
          <p:nvPr/>
        </p:nvSpPr>
        <p:spPr>
          <a:xfrm>
            <a:off x="5207000" y="8411411"/>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3.90%</a:t>
            </a:r>
            <a:endParaRPr sz="750">
              <a:latin typeface="Arial" panose="020B0604020202020204"/>
              <a:cs typeface="Arial" panose="020B0604020202020204"/>
            </a:endParaRPr>
          </a:p>
        </p:txBody>
      </p:sp>
      <p:sp>
        <p:nvSpPr>
          <p:cNvPr id="320" name="object 320"/>
          <p:cNvSpPr txBox="1"/>
          <p:nvPr/>
        </p:nvSpPr>
        <p:spPr>
          <a:xfrm>
            <a:off x="6014118"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-3.40%</a:t>
            </a:r>
            <a:endParaRPr sz="750">
              <a:latin typeface="Arial" panose="020B0604020202020204"/>
              <a:cs typeface="Arial" panose="020B0604020202020204"/>
            </a:endParaRPr>
          </a:p>
        </p:txBody>
      </p:sp>
      <p:sp>
        <p:nvSpPr>
          <p:cNvPr id="321" name="object 321"/>
          <p:cNvSpPr txBox="1"/>
          <p:nvPr/>
        </p:nvSpPr>
        <p:spPr>
          <a:xfrm>
            <a:off x="685198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-2.30%</a:t>
            </a:r>
            <a:endParaRPr sz="750">
              <a:latin typeface="Arial" panose="020B0604020202020204"/>
              <a:cs typeface="Arial" panose="020B0604020202020204"/>
            </a:endParaRPr>
          </a:p>
        </p:txBody>
      </p:sp>
      <p:sp>
        <p:nvSpPr>
          <p:cNvPr id="322" name="object 322"/>
          <p:cNvSpPr txBox="1"/>
          <p:nvPr/>
        </p:nvSpPr>
        <p:spPr>
          <a:xfrm>
            <a:off x="302794" y="8565147"/>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23" name="object 323"/>
          <p:cNvSpPr txBox="1"/>
          <p:nvPr/>
        </p:nvSpPr>
        <p:spPr>
          <a:xfrm>
            <a:off x="2547352"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7.15%</a:t>
            </a:r>
            <a:endParaRPr sz="750">
              <a:latin typeface="Arial" panose="020B0604020202020204"/>
              <a:cs typeface="Arial" panose="020B0604020202020204"/>
            </a:endParaRPr>
          </a:p>
        </p:txBody>
      </p:sp>
      <p:sp>
        <p:nvSpPr>
          <p:cNvPr id="324" name="object 324"/>
          <p:cNvSpPr txBox="1"/>
          <p:nvPr/>
        </p:nvSpPr>
        <p:spPr>
          <a:xfrm>
            <a:off x="3523581"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7.59%</a:t>
            </a:r>
            <a:endParaRPr sz="750">
              <a:latin typeface="Arial" panose="020B0604020202020204"/>
              <a:cs typeface="Arial" panose="020B0604020202020204"/>
            </a:endParaRPr>
          </a:p>
        </p:txBody>
      </p:sp>
      <p:sp>
        <p:nvSpPr>
          <p:cNvPr id="325" name="object 325"/>
          <p:cNvSpPr txBox="1"/>
          <p:nvPr/>
        </p:nvSpPr>
        <p:spPr>
          <a:xfrm>
            <a:off x="4238458"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2.75%</a:t>
            </a:r>
            <a:endParaRPr sz="750">
              <a:latin typeface="Arial" panose="020B0604020202020204"/>
              <a:cs typeface="Arial" panose="020B0604020202020204"/>
            </a:endParaRPr>
          </a:p>
        </p:txBody>
      </p:sp>
      <p:sp>
        <p:nvSpPr>
          <p:cNvPr id="326" name="object 326"/>
          <p:cNvSpPr txBox="1"/>
          <p:nvPr/>
        </p:nvSpPr>
        <p:spPr>
          <a:xfrm>
            <a:off x="5153192" y="856514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36.32%</a:t>
            </a:r>
            <a:endParaRPr sz="750">
              <a:latin typeface="Arial" panose="020B0604020202020204"/>
              <a:cs typeface="Arial" panose="020B0604020202020204"/>
            </a:endParaRPr>
          </a:p>
        </p:txBody>
      </p:sp>
      <p:sp>
        <p:nvSpPr>
          <p:cNvPr id="327" name="object 327"/>
          <p:cNvSpPr txBox="1"/>
          <p:nvPr/>
        </p:nvSpPr>
        <p:spPr>
          <a:xfrm>
            <a:off x="5991058" y="856514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10.12%</a:t>
            </a:r>
            <a:endParaRPr sz="750">
              <a:latin typeface="Arial" panose="020B0604020202020204"/>
              <a:cs typeface="Arial" panose="020B0604020202020204"/>
            </a:endParaRPr>
          </a:p>
        </p:txBody>
      </p:sp>
      <p:sp>
        <p:nvSpPr>
          <p:cNvPr id="328" name="object 328"/>
          <p:cNvSpPr txBox="1"/>
          <p:nvPr/>
        </p:nvSpPr>
        <p:spPr>
          <a:xfrm>
            <a:off x="6882731"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9.12%</a:t>
            </a:r>
            <a:endParaRPr sz="750">
              <a:latin typeface="Arial" panose="020B0604020202020204"/>
              <a:cs typeface="Arial" panose="020B0604020202020204"/>
            </a:endParaRPr>
          </a:p>
        </p:txBody>
      </p:sp>
      <p:sp>
        <p:nvSpPr>
          <p:cNvPr id="329" name="object 329"/>
          <p:cNvSpPr txBox="1"/>
          <p:nvPr/>
        </p:nvSpPr>
        <p:spPr>
          <a:xfrm>
            <a:off x="302794" y="8718884"/>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0" name="object 330"/>
          <p:cNvSpPr txBox="1"/>
          <p:nvPr/>
        </p:nvSpPr>
        <p:spPr>
          <a:xfrm>
            <a:off x="2547352"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2.09%</a:t>
            </a:r>
            <a:endParaRPr sz="750">
              <a:latin typeface="Arial" panose="020B0604020202020204"/>
              <a:cs typeface="Arial" panose="020B0604020202020204"/>
            </a:endParaRPr>
          </a:p>
        </p:txBody>
      </p:sp>
      <p:sp>
        <p:nvSpPr>
          <p:cNvPr id="331" name="object 331"/>
          <p:cNvSpPr txBox="1"/>
          <p:nvPr/>
        </p:nvSpPr>
        <p:spPr>
          <a:xfrm>
            <a:off x="3523581"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2.09%</a:t>
            </a:r>
            <a:endParaRPr sz="750">
              <a:latin typeface="Arial" panose="020B0604020202020204"/>
              <a:cs typeface="Arial" panose="020B0604020202020204"/>
            </a:endParaRPr>
          </a:p>
        </p:txBody>
      </p:sp>
      <p:sp>
        <p:nvSpPr>
          <p:cNvPr id="332" name="object 332"/>
          <p:cNvSpPr txBox="1"/>
          <p:nvPr/>
        </p:nvSpPr>
        <p:spPr>
          <a:xfrm>
            <a:off x="4238458"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5.58%</a:t>
            </a:r>
            <a:endParaRPr sz="750">
              <a:latin typeface="Arial" panose="020B0604020202020204"/>
              <a:cs typeface="Arial" panose="020B0604020202020204"/>
            </a:endParaRPr>
          </a:p>
        </p:txBody>
      </p:sp>
      <p:sp>
        <p:nvSpPr>
          <p:cNvPr id="333" name="object 333"/>
          <p:cNvSpPr txBox="1"/>
          <p:nvPr/>
        </p:nvSpPr>
        <p:spPr>
          <a:xfrm>
            <a:off x="5153192" y="871888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17.04%</a:t>
            </a:r>
            <a:endParaRPr sz="750">
              <a:latin typeface="Arial" panose="020B0604020202020204"/>
              <a:cs typeface="Arial" panose="020B0604020202020204"/>
            </a:endParaRPr>
          </a:p>
        </p:txBody>
      </p:sp>
      <p:sp>
        <p:nvSpPr>
          <p:cNvPr id="334" name="object 334"/>
          <p:cNvSpPr txBox="1"/>
          <p:nvPr/>
        </p:nvSpPr>
        <p:spPr>
          <a:xfrm>
            <a:off x="6014118" y="87188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-6.30%</a:t>
            </a:r>
            <a:endParaRPr sz="750">
              <a:latin typeface="Arial" panose="020B0604020202020204"/>
              <a:cs typeface="Arial" panose="020B0604020202020204"/>
            </a:endParaRPr>
          </a:p>
        </p:txBody>
      </p:sp>
      <p:sp>
        <p:nvSpPr>
          <p:cNvPr id="335" name="object 335"/>
          <p:cNvSpPr txBox="1"/>
          <p:nvPr/>
        </p:nvSpPr>
        <p:spPr>
          <a:xfrm>
            <a:off x="6882731"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5.58%</a:t>
            </a:r>
            <a:endParaRPr sz="750">
              <a:latin typeface="Arial" panose="020B0604020202020204"/>
              <a:cs typeface="Arial" panose="020B0604020202020204"/>
            </a:endParaRPr>
          </a:p>
        </p:txBody>
      </p:sp>
      <p:sp>
        <p:nvSpPr>
          <p:cNvPr id="336" name="object 336"/>
          <p:cNvSpPr txBox="1"/>
          <p:nvPr/>
        </p:nvSpPr>
        <p:spPr>
          <a:xfrm>
            <a:off x="302794" y="8872621"/>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7" name="object 337"/>
          <p:cNvSpPr txBox="1"/>
          <p:nvPr/>
        </p:nvSpPr>
        <p:spPr>
          <a:xfrm>
            <a:off x="249354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17.99%</a:t>
            </a:r>
            <a:endParaRPr sz="750">
              <a:latin typeface="Arial" panose="020B0604020202020204"/>
              <a:cs typeface="Arial" panose="020B0604020202020204"/>
            </a:endParaRPr>
          </a:p>
        </p:txBody>
      </p:sp>
      <p:sp>
        <p:nvSpPr>
          <p:cNvPr id="338" name="object 338"/>
          <p:cNvSpPr txBox="1"/>
          <p:nvPr/>
        </p:nvSpPr>
        <p:spPr>
          <a:xfrm>
            <a:off x="3469773"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12.23%</a:t>
            </a:r>
            <a:endParaRPr sz="750">
              <a:latin typeface="Arial" panose="020B0604020202020204"/>
              <a:cs typeface="Arial" panose="020B0604020202020204"/>
            </a:endParaRPr>
          </a:p>
        </p:txBody>
      </p:sp>
      <p:sp>
        <p:nvSpPr>
          <p:cNvPr id="339" name="object 339"/>
          <p:cNvSpPr txBox="1"/>
          <p:nvPr/>
        </p:nvSpPr>
        <p:spPr>
          <a:xfrm>
            <a:off x="4184650"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20.43%</a:t>
            </a:r>
            <a:endParaRPr sz="750">
              <a:latin typeface="Arial" panose="020B0604020202020204"/>
              <a:cs typeface="Arial" panose="020B0604020202020204"/>
            </a:endParaRPr>
          </a:p>
        </p:txBody>
      </p:sp>
      <p:sp>
        <p:nvSpPr>
          <p:cNvPr id="340" name="object 340"/>
          <p:cNvSpPr txBox="1"/>
          <p:nvPr/>
        </p:nvSpPr>
        <p:spPr>
          <a:xfrm>
            <a:off x="5153192"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10.03%</a:t>
            </a:r>
            <a:endParaRPr sz="750">
              <a:latin typeface="Arial" panose="020B0604020202020204"/>
              <a:cs typeface="Arial" panose="020B0604020202020204"/>
            </a:endParaRPr>
          </a:p>
        </p:txBody>
      </p:sp>
      <p:sp>
        <p:nvSpPr>
          <p:cNvPr id="341" name="object 341"/>
          <p:cNvSpPr txBox="1"/>
          <p:nvPr/>
        </p:nvSpPr>
        <p:spPr>
          <a:xfrm>
            <a:off x="6014118" y="887262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-0.63%</a:t>
            </a:r>
            <a:endParaRPr sz="750">
              <a:latin typeface="Arial" panose="020B0604020202020204"/>
              <a:cs typeface="Arial" panose="020B0604020202020204"/>
            </a:endParaRPr>
          </a:p>
        </p:txBody>
      </p:sp>
      <p:sp>
        <p:nvSpPr>
          <p:cNvPr id="342" name="object 342"/>
          <p:cNvSpPr txBox="1"/>
          <p:nvPr/>
        </p:nvSpPr>
        <p:spPr>
          <a:xfrm>
            <a:off x="682892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23.80%</a:t>
            </a:r>
            <a:endParaRPr sz="750">
              <a:latin typeface="Arial" panose="020B0604020202020204"/>
              <a:cs typeface="Arial" panose="020B0604020202020204"/>
            </a:endParaRPr>
          </a:p>
        </p:txBody>
      </p:sp>
      <p:sp>
        <p:nvSpPr>
          <p:cNvPr id="343" name="object 343"/>
          <p:cNvSpPr txBox="1"/>
          <p:nvPr/>
        </p:nvSpPr>
        <p:spPr>
          <a:xfrm>
            <a:off x="302794" y="9026358"/>
            <a:ext cx="110871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 Day </a:t>
            </a:r>
            <a:r>
              <a:rPr sz="750" spc="15" dirty="0">
                <a:solidFill>
                  <a:srgbClr val="3E3E3E"/>
                </a:solidFill>
                <a:latin typeface="Arial" panose="020B0604020202020204"/>
                <a:cs typeface="Arial" panose="020B0604020202020204"/>
              </a:rPr>
              <a:t>Average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Volume</a:t>
            </a:r>
            <a:endParaRPr sz="750">
              <a:latin typeface="Arial" panose="020B0604020202020204"/>
              <a:cs typeface="Arial" panose="020B0604020202020204"/>
            </a:endParaRPr>
          </a:p>
        </p:txBody>
      </p:sp>
      <p:sp>
        <p:nvSpPr>
          <p:cNvPr id="344" name="object 344"/>
          <p:cNvSpPr txBox="1"/>
          <p:nvPr/>
        </p:nvSpPr>
        <p:spPr>
          <a:xfrm>
            <a:off x="2332121" y="9026358"/>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10,341,179</a:t>
            </a:r>
            <a:endParaRPr sz="750">
              <a:latin typeface="Arial" panose="020B0604020202020204"/>
              <a:cs typeface="Arial" panose="020B0604020202020204"/>
            </a:endParaRPr>
          </a:p>
        </p:txBody>
      </p:sp>
      <p:sp>
        <p:nvSpPr>
          <p:cNvPr id="345" name="object 345"/>
          <p:cNvSpPr txBox="1"/>
          <p:nvPr/>
        </p:nvSpPr>
        <p:spPr>
          <a:xfrm>
            <a:off x="3446713" y="9026358"/>
            <a:ext cx="3867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579,788</a:t>
            </a:r>
            <a:endParaRPr sz="750">
              <a:latin typeface="Arial" panose="020B0604020202020204"/>
              <a:cs typeface="Arial" panose="020B0604020202020204"/>
            </a:endParaRPr>
          </a:p>
        </p:txBody>
      </p:sp>
      <p:sp>
        <p:nvSpPr>
          <p:cNvPr id="346" name="object 346"/>
          <p:cNvSpPr txBox="1"/>
          <p:nvPr/>
        </p:nvSpPr>
        <p:spPr>
          <a:xfrm>
            <a:off x="4077034"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2,018,241</a:t>
            </a:r>
            <a:endParaRPr sz="750">
              <a:latin typeface="Arial" panose="020B0604020202020204"/>
              <a:cs typeface="Arial" panose="020B0604020202020204"/>
            </a:endParaRPr>
          </a:p>
        </p:txBody>
      </p:sp>
      <p:sp>
        <p:nvSpPr>
          <p:cNvPr id="347" name="object 347"/>
          <p:cNvSpPr txBox="1"/>
          <p:nvPr/>
        </p:nvSpPr>
        <p:spPr>
          <a:xfrm>
            <a:off x="5130131" y="9026358"/>
            <a:ext cx="3867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903,093</a:t>
            </a:r>
            <a:endParaRPr sz="750">
              <a:latin typeface="Arial" panose="020B0604020202020204"/>
              <a:cs typeface="Arial" panose="020B0604020202020204"/>
            </a:endParaRPr>
          </a:p>
        </p:txBody>
      </p:sp>
      <p:sp>
        <p:nvSpPr>
          <p:cNvPr id="348" name="object 348"/>
          <p:cNvSpPr txBox="1"/>
          <p:nvPr/>
        </p:nvSpPr>
        <p:spPr>
          <a:xfrm>
            <a:off x="5883442"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4,275,884</a:t>
            </a:r>
            <a:endParaRPr sz="750">
              <a:latin typeface="Arial" panose="020B0604020202020204"/>
              <a:cs typeface="Arial" panose="020B0604020202020204"/>
            </a:endParaRPr>
          </a:p>
        </p:txBody>
      </p:sp>
      <p:sp>
        <p:nvSpPr>
          <p:cNvPr id="349" name="object 349"/>
          <p:cNvSpPr txBox="1"/>
          <p:nvPr/>
        </p:nvSpPr>
        <p:spPr>
          <a:xfrm>
            <a:off x="6721308"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4,171,431</a:t>
            </a:r>
            <a:endParaRPr sz="750">
              <a:latin typeface="Arial" panose="020B0604020202020204"/>
              <a:cs typeface="Arial" panose="020B0604020202020204"/>
            </a:endParaRPr>
          </a:p>
        </p:txBody>
      </p:sp>
      <p:sp>
        <p:nvSpPr>
          <p:cNvPr id="350" name="object 350"/>
          <p:cNvSpPr txBox="1"/>
          <p:nvPr/>
        </p:nvSpPr>
        <p:spPr>
          <a:xfrm>
            <a:off x="302794" y="9180095"/>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1" name="object 351"/>
          <p:cNvSpPr txBox="1"/>
          <p:nvPr/>
        </p:nvSpPr>
        <p:spPr>
          <a:xfrm>
            <a:off x="2547352"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2" name="object 352"/>
          <p:cNvSpPr txBox="1"/>
          <p:nvPr/>
        </p:nvSpPr>
        <p:spPr>
          <a:xfrm>
            <a:off x="352358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3" name="object 353"/>
          <p:cNvSpPr txBox="1"/>
          <p:nvPr/>
        </p:nvSpPr>
        <p:spPr>
          <a:xfrm>
            <a:off x="4238458"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4" name="object 354"/>
          <p:cNvSpPr txBox="1"/>
          <p:nvPr/>
        </p:nvSpPr>
        <p:spPr>
          <a:xfrm>
            <a:off x="5207000"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5" name="object 355"/>
          <p:cNvSpPr txBox="1"/>
          <p:nvPr/>
        </p:nvSpPr>
        <p:spPr>
          <a:xfrm>
            <a:off x="6044866"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6" name="object 356"/>
          <p:cNvSpPr txBox="1"/>
          <p:nvPr/>
        </p:nvSpPr>
        <p:spPr>
          <a:xfrm>
            <a:off x="688273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7" name="object 357"/>
          <p:cNvSpPr txBox="1"/>
          <p:nvPr/>
        </p:nvSpPr>
        <p:spPr>
          <a:xfrm>
            <a:off x="302794" y="9333832"/>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4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8" name="object 358"/>
          <p:cNvSpPr txBox="1"/>
          <p:nvPr/>
        </p:nvSpPr>
        <p:spPr>
          <a:xfrm>
            <a:off x="2547352"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1.08%</a:t>
            </a:r>
            <a:endParaRPr sz="750">
              <a:latin typeface="Arial" panose="020B0604020202020204"/>
              <a:cs typeface="Arial" panose="020B0604020202020204"/>
            </a:endParaRPr>
          </a:p>
        </p:txBody>
      </p:sp>
      <p:sp>
        <p:nvSpPr>
          <p:cNvPr id="359" name="object 359"/>
          <p:cNvSpPr txBox="1"/>
          <p:nvPr/>
        </p:nvSpPr>
        <p:spPr>
          <a:xfrm>
            <a:off x="3492834" y="9333832"/>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-0.22%</a:t>
            </a:r>
            <a:endParaRPr sz="750">
              <a:latin typeface="Arial" panose="020B0604020202020204"/>
              <a:cs typeface="Arial" panose="020B0604020202020204"/>
            </a:endParaRPr>
          </a:p>
        </p:txBody>
      </p:sp>
      <p:sp>
        <p:nvSpPr>
          <p:cNvPr id="360" name="object 360"/>
          <p:cNvSpPr txBox="1"/>
          <p:nvPr/>
        </p:nvSpPr>
        <p:spPr>
          <a:xfrm>
            <a:off x="4238458"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0.45%</a:t>
            </a:r>
            <a:endParaRPr sz="750">
              <a:latin typeface="Arial" panose="020B0604020202020204"/>
              <a:cs typeface="Arial" panose="020B0604020202020204"/>
            </a:endParaRPr>
          </a:p>
        </p:txBody>
      </p:sp>
      <p:sp>
        <p:nvSpPr>
          <p:cNvPr id="361" name="object 361"/>
          <p:cNvSpPr txBox="1"/>
          <p:nvPr/>
        </p:nvSpPr>
        <p:spPr>
          <a:xfrm>
            <a:off x="5176253" y="9333832"/>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-4.07%</a:t>
            </a:r>
            <a:endParaRPr sz="750">
              <a:latin typeface="Arial" panose="020B0604020202020204"/>
              <a:cs typeface="Arial" panose="020B0604020202020204"/>
            </a:endParaRPr>
          </a:p>
        </p:txBody>
      </p:sp>
      <p:sp>
        <p:nvSpPr>
          <p:cNvPr id="362" name="object 362"/>
          <p:cNvSpPr txBox="1"/>
          <p:nvPr/>
        </p:nvSpPr>
        <p:spPr>
          <a:xfrm>
            <a:off x="6014118" y="9333832"/>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-3.07%</a:t>
            </a:r>
            <a:endParaRPr sz="750">
              <a:latin typeface="Arial" panose="020B0604020202020204"/>
              <a:cs typeface="Arial" panose="020B0604020202020204"/>
            </a:endParaRPr>
          </a:p>
        </p:txBody>
      </p:sp>
      <p:sp>
        <p:nvSpPr>
          <p:cNvPr id="363" name="object 363"/>
          <p:cNvSpPr txBox="1"/>
          <p:nvPr/>
        </p:nvSpPr>
        <p:spPr>
          <a:xfrm>
            <a:off x="6851984" y="9333832"/>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-0.60%</a:t>
            </a:r>
            <a:endParaRPr sz="750">
              <a:latin typeface="Arial" panose="020B0604020202020204"/>
              <a:cs typeface="Arial" panose="020B0604020202020204"/>
            </a:endParaRPr>
          </a:p>
        </p:txBody>
      </p:sp>
      <p:sp>
        <p:nvSpPr>
          <p:cNvPr id="364" name="object 364"/>
          <p:cNvSpPr txBox="1"/>
          <p:nvPr/>
        </p:nvSpPr>
        <p:spPr>
          <a:xfrm>
            <a:off x="302794" y="9487568"/>
            <a:ext cx="13646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12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65" name="object 365"/>
          <p:cNvSpPr txBox="1"/>
          <p:nvPr/>
        </p:nvSpPr>
        <p:spPr>
          <a:xfrm>
            <a:off x="2547352"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0.11%</a:t>
            </a:r>
            <a:endParaRPr sz="750">
              <a:latin typeface="Arial" panose="020B0604020202020204"/>
              <a:cs typeface="Arial" panose="020B0604020202020204"/>
            </a:endParaRPr>
          </a:p>
        </p:txBody>
      </p:sp>
      <p:sp>
        <p:nvSpPr>
          <p:cNvPr id="366" name="object 366"/>
          <p:cNvSpPr txBox="1"/>
          <p:nvPr/>
        </p:nvSpPr>
        <p:spPr>
          <a:xfrm>
            <a:off x="3492834" y="9487568"/>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-0.49%</a:t>
            </a:r>
            <a:endParaRPr sz="750">
              <a:latin typeface="Arial" panose="020B0604020202020204"/>
              <a:cs typeface="Arial" panose="020B0604020202020204"/>
            </a:endParaRPr>
          </a:p>
        </p:txBody>
      </p:sp>
      <p:sp>
        <p:nvSpPr>
          <p:cNvPr id="367" name="object 367"/>
          <p:cNvSpPr txBox="1"/>
          <p:nvPr/>
        </p:nvSpPr>
        <p:spPr>
          <a:xfrm>
            <a:off x="4238458"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1.88%</a:t>
            </a:r>
            <a:endParaRPr sz="750">
              <a:latin typeface="Arial" panose="020B0604020202020204"/>
              <a:cs typeface="Arial" panose="020B0604020202020204"/>
            </a:endParaRPr>
          </a:p>
        </p:txBody>
      </p:sp>
      <p:sp>
        <p:nvSpPr>
          <p:cNvPr id="368" name="object 368"/>
          <p:cNvSpPr txBox="1"/>
          <p:nvPr/>
        </p:nvSpPr>
        <p:spPr>
          <a:xfrm>
            <a:off x="5176253" y="9487568"/>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-1.97%</a:t>
            </a:r>
            <a:endParaRPr sz="750">
              <a:latin typeface="Arial" panose="020B0604020202020204"/>
              <a:cs typeface="Arial" panose="020B0604020202020204"/>
            </a:endParaRPr>
          </a:p>
        </p:txBody>
      </p:sp>
      <p:sp>
        <p:nvSpPr>
          <p:cNvPr id="369" name="object 369"/>
          <p:cNvSpPr txBox="1"/>
          <p:nvPr/>
        </p:nvSpPr>
        <p:spPr>
          <a:xfrm>
            <a:off x="6014118" y="9487568"/>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-4.78%</a:t>
            </a:r>
            <a:endParaRPr sz="750">
              <a:latin typeface="Arial" panose="020B0604020202020204"/>
              <a:cs typeface="Arial" panose="020B0604020202020204"/>
            </a:endParaRPr>
          </a:p>
        </p:txBody>
      </p:sp>
      <p:sp>
        <p:nvSpPr>
          <p:cNvPr id="370" name="object 370"/>
          <p:cNvSpPr txBox="1"/>
          <p:nvPr/>
        </p:nvSpPr>
        <p:spPr>
          <a:xfrm>
            <a:off x="6851984" y="9487568"/>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-1.27%</a:t>
            </a:r>
            <a:endParaRPr sz="750">
              <a:latin typeface="Arial" panose="020B0604020202020204"/>
              <a:cs typeface="Arial" panose="020B0604020202020204"/>
            </a:endParaRPr>
          </a:p>
        </p:txBody>
      </p:sp>
      <p:sp>
        <p:nvSpPr>
          <p:cNvPr id="371" name="object 371"/>
          <p:cNvSpPr txBox="1"/>
          <p:nvPr/>
        </p:nvSpPr>
        <p:spPr>
          <a:xfrm>
            <a:off x="302794" y="9641306"/>
            <a:ext cx="110299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(Q1)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Mthly</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72" name="object 372"/>
          <p:cNvSpPr txBox="1"/>
          <p:nvPr/>
        </p:nvSpPr>
        <p:spPr>
          <a:xfrm>
            <a:off x="2516605" y="9641306"/>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-4.67%</a:t>
            </a:r>
            <a:endParaRPr sz="750">
              <a:latin typeface="Arial" panose="020B0604020202020204"/>
              <a:cs typeface="Arial" panose="020B0604020202020204"/>
            </a:endParaRPr>
          </a:p>
        </p:txBody>
      </p:sp>
      <p:sp>
        <p:nvSpPr>
          <p:cNvPr id="373" name="object 373"/>
          <p:cNvSpPr txBox="1"/>
          <p:nvPr/>
        </p:nvSpPr>
        <p:spPr>
          <a:xfrm>
            <a:off x="3492834" y="9641306"/>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-3.62%</a:t>
            </a:r>
            <a:endParaRPr sz="750">
              <a:latin typeface="Arial" panose="020B0604020202020204"/>
              <a:cs typeface="Arial" panose="020B0604020202020204"/>
            </a:endParaRPr>
          </a:p>
        </p:txBody>
      </p:sp>
      <p:sp>
        <p:nvSpPr>
          <p:cNvPr id="374" name="object 374"/>
          <p:cNvSpPr txBox="1"/>
          <p:nvPr/>
        </p:nvSpPr>
        <p:spPr>
          <a:xfrm>
            <a:off x="4238458"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0.21%</a:t>
            </a:r>
            <a:endParaRPr sz="750">
              <a:latin typeface="Arial" panose="020B0604020202020204"/>
              <a:cs typeface="Arial" panose="020B0604020202020204"/>
            </a:endParaRPr>
          </a:p>
        </p:txBody>
      </p:sp>
      <p:sp>
        <p:nvSpPr>
          <p:cNvPr id="375" name="object 375"/>
          <p:cNvSpPr txBox="1"/>
          <p:nvPr/>
        </p:nvSpPr>
        <p:spPr>
          <a:xfrm>
            <a:off x="5122445" y="9641306"/>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-11.51%</a:t>
            </a:r>
            <a:endParaRPr sz="750">
              <a:latin typeface="Arial" panose="020B0604020202020204"/>
              <a:cs typeface="Arial" panose="020B0604020202020204"/>
            </a:endParaRPr>
          </a:p>
        </p:txBody>
      </p:sp>
      <p:sp>
        <p:nvSpPr>
          <p:cNvPr id="376" name="object 376"/>
          <p:cNvSpPr txBox="1"/>
          <p:nvPr/>
        </p:nvSpPr>
        <p:spPr>
          <a:xfrm>
            <a:off x="5960310" y="9641306"/>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-14.12%</a:t>
            </a:r>
            <a:endParaRPr sz="750">
              <a:latin typeface="Arial" panose="020B0604020202020204"/>
              <a:cs typeface="Arial" panose="020B0604020202020204"/>
            </a:endParaRPr>
          </a:p>
        </p:txBody>
      </p:sp>
      <p:sp>
        <p:nvSpPr>
          <p:cNvPr id="377" name="object 377"/>
          <p:cNvSpPr txBox="1"/>
          <p:nvPr/>
        </p:nvSpPr>
        <p:spPr>
          <a:xfrm>
            <a:off x="6851984" y="9641306"/>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-8.74%</a:t>
            </a:r>
            <a:endParaRPr sz="750">
              <a:latin typeface="Arial" panose="020B0604020202020204"/>
              <a:cs typeface="Arial" panose="020B0604020202020204"/>
            </a:endParaRPr>
          </a:p>
        </p:txBody>
      </p:sp>
      <p:sp>
        <p:nvSpPr>
          <p:cNvPr id="378" name="object 378"/>
          <p:cNvSpPr/>
          <p:nvPr/>
        </p:nvSpPr>
        <p:spPr>
          <a:xfrm>
            <a:off x="319338" y="2916488"/>
            <a:ext cx="0" cy="246379"/>
          </a:xfrm>
          <a:custGeom>
            <a:avLst/>
            <a:gdLst/>
            <a:ahLst/>
            <a:cxnLst/>
            <a:rect l="l" t="t" r="r" b="b"/>
            <a:pathLst>
              <a:path h="246380">
                <a:moveTo>
                  <a:pt x="0" y="0"/>
                </a:moveTo>
                <a:lnTo>
                  <a:pt x="0" y="245978"/>
                </a:lnTo>
              </a:path>
            </a:pathLst>
          </a:custGeom>
          <a:ln w="7686">
            <a:solidFill>
              <a:srgbClr val="CACACA"/>
            </a:solidFill>
          </a:ln>
        </p:spPr>
        <p:txBody>
          <a:bodyPr wrap="square" lIns="0" tIns="0" rIns="0" bIns="0" rtlCol="0"/>
          <a:lstStyle/>
          <a:p/>
        </p:txBody>
      </p:sp>
      <p:sp>
        <p:nvSpPr>
          <p:cNvPr id="379" name="object 379"/>
          <p:cNvSpPr/>
          <p:nvPr/>
        </p:nvSpPr>
        <p:spPr>
          <a:xfrm>
            <a:off x="319338" y="2916488"/>
            <a:ext cx="4373880" cy="0"/>
          </a:xfrm>
          <a:custGeom>
            <a:avLst/>
            <a:gdLst/>
            <a:ahLst/>
            <a:cxnLst/>
            <a:rect l="l" t="t" r="r" b="b"/>
            <a:pathLst>
              <a:path w="4373880">
                <a:moveTo>
                  <a:pt x="0" y="0"/>
                </a:moveTo>
                <a:lnTo>
                  <a:pt x="4373813" y="0"/>
                </a:lnTo>
              </a:path>
            </a:pathLst>
          </a:custGeom>
          <a:ln w="7686">
            <a:solidFill>
              <a:srgbClr val="CACACA"/>
            </a:solidFill>
          </a:ln>
        </p:spPr>
        <p:txBody>
          <a:bodyPr wrap="square" lIns="0" tIns="0" rIns="0" bIns="0" rtlCol="0"/>
          <a:lstStyle/>
          <a:p/>
        </p:txBody>
      </p:sp>
      <p:sp>
        <p:nvSpPr>
          <p:cNvPr id="380" name="object 380"/>
          <p:cNvSpPr/>
          <p:nvPr/>
        </p:nvSpPr>
        <p:spPr>
          <a:xfrm>
            <a:off x="4693151" y="2916488"/>
            <a:ext cx="0" cy="265430"/>
          </a:xfrm>
          <a:custGeom>
            <a:avLst/>
            <a:gdLst/>
            <a:ahLst/>
            <a:cxnLst/>
            <a:rect l="l" t="t" r="r" b="b"/>
            <a:pathLst>
              <a:path h="265430">
                <a:moveTo>
                  <a:pt x="0" y="265196"/>
                </a:moveTo>
                <a:lnTo>
                  <a:pt x="0" y="0"/>
                </a:lnTo>
              </a:path>
            </a:pathLst>
          </a:custGeom>
          <a:ln w="7686">
            <a:solidFill>
              <a:srgbClr val="CACACA"/>
            </a:solidFill>
          </a:ln>
        </p:spPr>
        <p:txBody>
          <a:bodyPr wrap="square" lIns="0" tIns="0" rIns="0" bIns="0" rtlCol="0"/>
          <a:lstStyle/>
          <a:p/>
        </p:txBody>
      </p:sp>
      <p:sp>
        <p:nvSpPr>
          <p:cNvPr id="381" name="object 381"/>
          <p:cNvSpPr/>
          <p:nvPr/>
        </p:nvSpPr>
        <p:spPr>
          <a:xfrm>
            <a:off x="319338" y="3170153"/>
            <a:ext cx="4373880" cy="0"/>
          </a:xfrm>
          <a:custGeom>
            <a:avLst/>
            <a:gdLst/>
            <a:ahLst/>
            <a:cxnLst/>
            <a:rect l="l" t="t" r="r" b="b"/>
            <a:pathLst>
              <a:path w="4373880">
                <a:moveTo>
                  <a:pt x="0" y="0"/>
                </a:moveTo>
                <a:lnTo>
                  <a:pt x="4373813" y="0"/>
                </a:lnTo>
              </a:path>
            </a:pathLst>
          </a:custGeom>
          <a:ln w="7686">
            <a:solidFill>
              <a:srgbClr val="CACACA"/>
            </a:solidFill>
          </a:ln>
        </p:spPr>
        <p:txBody>
          <a:bodyPr wrap="square" lIns="0" tIns="0" rIns="0" bIns="0" rtlCol="0"/>
          <a:lstStyle/>
          <a:p/>
        </p:txBody>
      </p:sp>
      <p:sp>
        <p:nvSpPr>
          <p:cNvPr id="382" name="object 382"/>
          <p:cNvSpPr/>
          <p:nvPr/>
        </p:nvSpPr>
        <p:spPr>
          <a:xfrm>
            <a:off x="4700838" y="2916488"/>
            <a:ext cx="2506345" cy="0"/>
          </a:xfrm>
          <a:custGeom>
            <a:avLst/>
            <a:gdLst/>
            <a:ahLst/>
            <a:cxnLst/>
            <a:rect l="l" t="t" r="r" b="b"/>
            <a:pathLst>
              <a:path w="2506345">
                <a:moveTo>
                  <a:pt x="0" y="0"/>
                </a:moveTo>
                <a:lnTo>
                  <a:pt x="2505910" y="0"/>
                </a:lnTo>
              </a:path>
            </a:pathLst>
          </a:custGeom>
          <a:ln w="7686">
            <a:solidFill>
              <a:srgbClr val="CACACA"/>
            </a:solidFill>
          </a:ln>
        </p:spPr>
        <p:txBody>
          <a:bodyPr wrap="square" lIns="0" tIns="0" rIns="0" bIns="0" rtlCol="0"/>
          <a:lstStyle/>
          <a:p/>
        </p:txBody>
      </p:sp>
      <p:sp>
        <p:nvSpPr>
          <p:cNvPr id="383" name="object 383"/>
          <p:cNvSpPr/>
          <p:nvPr/>
        </p:nvSpPr>
        <p:spPr>
          <a:xfrm>
            <a:off x="7206748" y="2916488"/>
            <a:ext cx="0" cy="254000"/>
          </a:xfrm>
          <a:custGeom>
            <a:avLst/>
            <a:gdLst/>
            <a:ahLst/>
            <a:cxnLst/>
            <a:rect l="l" t="t" r="r" b="b"/>
            <a:pathLst>
              <a:path h="254000">
                <a:moveTo>
                  <a:pt x="0" y="0"/>
                </a:moveTo>
                <a:lnTo>
                  <a:pt x="0" y="253665"/>
                </a:lnTo>
              </a:path>
            </a:pathLst>
          </a:custGeom>
          <a:ln w="7686">
            <a:solidFill>
              <a:srgbClr val="CACACA"/>
            </a:solidFill>
          </a:ln>
        </p:spPr>
        <p:txBody>
          <a:bodyPr wrap="square" lIns="0" tIns="0" rIns="0" bIns="0" rtlCol="0"/>
          <a:lstStyle/>
          <a:p/>
        </p:txBody>
      </p:sp>
      <p:sp>
        <p:nvSpPr>
          <p:cNvPr id="384" name="object 384"/>
          <p:cNvSpPr/>
          <p:nvPr/>
        </p:nvSpPr>
        <p:spPr>
          <a:xfrm>
            <a:off x="4700838" y="3170153"/>
            <a:ext cx="2506345" cy="0"/>
          </a:xfrm>
          <a:custGeom>
            <a:avLst/>
            <a:gdLst/>
            <a:ahLst/>
            <a:cxnLst/>
            <a:rect l="l" t="t" r="r" b="b"/>
            <a:pathLst>
              <a:path w="2506345">
                <a:moveTo>
                  <a:pt x="0" y="0"/>
                </a:moveTo>
                <a:lnTo>
                  <a:pt x="2505910" y="0"/>
                </a:lnTo>
              </a:path>
            </a:pathLst>
          </a:custGeom>
          <a:ln w="7686">
            <a:solidFill>
              <a:srgbClr val="CACACA"/>
            </a:solidFill>
          </a:ln>
        </p:spPr>
        <p:txBody>
          <a:bodyPr wrap="square" lIns="0" tIns="0" rIns="0" bIns="0" rtlCol="0"/>
          <a:lstStyle/>
          <a:p/>
        </p:txBody>
      </p:sp>
      <p:sp>
        <p:nvSpPr>
          <p:cNvPr id="385" name="object 385"/>
          <p:cNvSpPr/>
          <p:nvPr/>
        </p:nvSpPr>
        <p:spPr>
          <a:xfrm>
            <a:off x="319338" y="339307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386" name="object 386"/>
          <p:cNvSpPr/>
          <p:nvPr/>
        </p:nvSpPr>
        <p:spPr>
          <a:xfrm>
            <a:off x="2279482" y="339307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387" name="object 387"/>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8" name="object 388"/>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9" name="object 389"/>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0" name="object 390"/>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1" name="object 391"/>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2" name="object 392"/>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3" name="object 393"/>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4" name="object 394"/>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6" name="object 396"/>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7" name="object 397"/>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8" name="object 398"/>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9" name="object 399"/>
          <p:cNvSpPr/>
          <p:nvPr/>
        </p:nvSpPr>
        <p:spPr>
          <a:xfrm>
            <a:off x="2998202" y="3204744"/>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0" name="object 400"/>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1" name="object 401"/>
          <p:cNvSpPr/>
          <p:nvPr/>
        </p:nvSpPr>
        <p:spPr>
          <a:xfrm>
            <a:off x="2998202" y="3173997"/>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2" name="object 402"/>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3" name="object 403"/>
          <p:cNvSpPr/>
          <p:nvPr/>
        </p:nvSpPr>
        <p:spPr>
          <a:xfrm>
            <a:off x="3009732"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04" name="object 404"/>
          <p:cNvSpPr/>
          <p:nvPr/>
        </p:nvSpPr>
        <p:spPr>
          <a:xfrm>
            <a:off x="3855285"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05" name="object 405"/>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6" name="object 406"/>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7" name="object 407"/>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8" name="object 408"/>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9" name="object 409"/>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0" name="object 410"/>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2" name="object 412"/>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3" name="object 413"/>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4" name="object 414"/>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5" name="object 415"/>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6" name="object 416"/>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7" name="object 417"/>
          <p:cNvSpPr/>
          <p:nvPr/>
        </p:nvSpPr>
        <p:spPr>
          <a:xfrm>
            <a:off x="4689307" y="3204744"/>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0" name="object 420"/>
          <p:cNvSpPr/>
          <p:nvPr/>
        </p:nvSpPr>
        <p:spPr>
          <a:xfrm>
            <a:off x="4700838"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21" name="object 421"/>
          <p:cNvSpPr/>
          <p:nvPr/>
        </p:nvSpPr>
        <p:spPr>
          <a:xfrm>
            <a:off x="5538704"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22" name="object 422"/>
          <p:cNvSpPr/>
          <p:nvPr/>
        </p:nvSpPr>
        <p:spPr>
          <a:xfrm>
            <a:off x="6376570"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23" name="object 423"/>
          <p:cNvSpPr/>
          <p:nvPr/>
        </p:nvSpPr>
        <p:spPr>
          <a:xfrm>
            <a:off x="319338" y="36159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24" name="object 424"/>
          <p:cNvSpPr/>
          <p:nvPr/>
        </p:nvSpPr>
        <p:spPr>
          <a:xfrm>
            <a:off x="2279482" y="36159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25" name="object 425"/>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4" name="object 434"/>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5" name="object 435"/>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3009732"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42" name="object 442"/>
          <p:cNvSpPr/>
          <p:nvPr/>
        </p:nvSpPr>
        <p:spPr>
          <a:xfrm>
            <a:off x="3855285"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43" name="object 443"/>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2" name="object 452"/>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3" name="object 453"/>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4" name="object 454"/>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5" name="object 455"/>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6" name="object 456"/>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7" name="object 457"/>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8" name="object 458"/>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9" name="object 459"/>
          <p:cNvSpPr/>
          <p:nvPr/>
        </p:nvSpPr>
        <p:spPr>
          <a:xfrm>
            <a:off x="4700838"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60" name="object 460"/>
          <p:cNvSpPr/>
          <p:nvPr/>
        </p:nvSpPr>
        <p:spPr>
          <a:xfrm>
            <a:off x="5538704"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61" name="object 461"/>
          <p:cNvSpPr/>
          <p:nvPr/>
        </p:nvSpPr>
        <p:spPr>
          <a:xfrm>
            <a:off x="6376570"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62" name="object 462"/>
          <p:cNvSpPr/>
          <p:nvPr/>
        </p:nvSpPr>
        <p:spPr>
          <a:xfrm>
            <a:off x="319338" y="383890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63" name="object 463"/>
          <p:cNvSpPr/>
          <p:nvPr/>
        </p:nvSpPr>
        <p:spPr>
          <a:xfrm>
            <a:off x="2279482" y="383890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64" name="object 464"/>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3" name="object 473"/>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4" name="object 474"/>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3009732"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81" name="object 481"/>
          <p:cNvSpPr/>
          <p:nvPr/>
        </p:nvSpPr>
        <p:spPr>
          <a:xfrm>
            <a:off x="3855285"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82" name="object 482"/>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1" name="object 491"/>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2" name="object 492"/>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3" name="object 493"/>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4" name="object 494"/>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5" name="object 495"/>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6" name="object 496"/>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7" name="object 497"/>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8" name="object 498"/>
          <p:cNvSpPr/>
          <p:nvPr/>
        </p:nvSpPr>
        <p:spPr>
          <a:xfrm>
            <a:off x="4700838"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9" name="object 499"/>
          <p:cNvSpPr/>
          <p:nvPr/>
        </p:nvSpPr>
        <p:spPr>
          <a:xfrm>
            <a:off x="5538704"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00" name="object 500"/>
          <p:cNvSpPr/>
          <p:nvPr/>
        </p:nvSpPr>
        <p:spPr>
          <a:xfrm>
            <a:off x="6376570"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01" name="object 501"/>
          <p:cNvSpPr/>
          <p:nvPr/>
        </p:nvSpPr>
        <p:spPr>
          <a:xfrm>
            <a:off x="319338" y="4061827"/>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502" name="object 502"/>
          <p:cNvSpPr/>
          <p:nvPr/>
        </p:nvSpPr>
        <p:spPr>
          <a:xfrm>
            <a:off x="2279482" y="4061827"/>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503" name="object 503"/>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2" name="object 512"/>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3" name="object 513"/>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3009732"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20" name="object 520"/>
          <p:cNvSpPr/>
          <p:nvPr/>
        </p:nvSpPr>
        <p:spPr>
          <a:xfrm>
            <a:off x="3855285"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21" name="object 521"/>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0" name="object 530"/>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1" name="object 531"/>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2" name="object 532"/>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3" name="object 533"/>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4" name="object 534"/>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5" name="object 535"/>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6" name="object 536"/>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7" name="object 537"/>
          <p:cNvSpPr/>
          <p:nvPr/>
        </p:nvSpPr>
        <p:spPr>
          <a:xfrm>
            <a:off x="4700838"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8" name="object 538"/>
          <p:cNvSpPr/>
          <p:nvPr/>
        </p:nvSpPr>
        <p:spPr>
          <a:xfrm>
            <a:off x="5538704"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9" name="object 539"/>
          <p:cNvSpPr/>
          <p:nvPr/>
        </p:nvSpPr>
        <p:spPr>
          <a:xfrm>
            <a:off x="6376570"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40" name="object 540"/>
          <p:cNvSpPr/>
          <p:nvPr/>
        </p:nvSpPr>
        <p:spPr>
          <a:xfrm>
            <a:off x="319338" y="42155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41" name="object 541"/>
          <p:cNvSpPr/>
          <p:nvPr/>
        </p:nvSpPr>
        <p:spPr>
          <a:xfrm>
            <a:off x="2279482" y="42155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42" name="object 542"/>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5" name="object 545"/>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6" name="object 546"/>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3009732"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53" name="object 553"/>
          <p:cNvSpPr/>
          <p:nvPr/>
        </p:nvSpPr>
        <p:spPr>
          <a:xfrm>
            <a:off x="3855285"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54" name="object 554"/>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7" name="object 557"/>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8" name="object 558"/>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9" name="object 559"/>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0" name="object 560"/>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1" name="object 561"/>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2" name="object 562"/>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3" name="object 563"/>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4" name="object 564"/>
          <p:cNvSpPr/>
          <p:nvPr/>
        </p:nvSpPr>
        <p:spPr>
          <a:xfrm>
            <a:off x="4700838"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65" name="object 565"/>
          <p:cNvSpPr/>
          <p:nvPr/>
        </p:nvSpPr>
        <p:spPr>
          <a:xfrm>
            <a:off x="5538704"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66" name="object 566"/>
          <p:cNvSpPr/>
          <p:nvPr/>
        </p:nvSpPr>
        <p:spPr>
          <a:xfrm>
            <a:off x="6376570"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67" name="object 567"/>
          <p:cNvSpPr/>
          <p:nvPr/>
        </p:nvSpPr>
        <p:spPr>
          <a:xfrm>
            <a:off x="319338" y="43693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68" name="object 568"/>
          <p:cNvSpPr/>
          <p:nvPr/>
        </p:nvSpPr>
        <p:spPr>
          <a:xfrm>
            <a:off x="2279482" y="43693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69" name="object 569"/>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2" name="object 572"/>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3" name="object 573"/>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3009732"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80" name="object 580"/>
          <p:cNvSpPr/>
          <p:nvPr/>
        </p:nvSpPr>
        <p:spPr>
          <a:xfrm>
            <a:off x="3855285"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81" name="object 581"/>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4" name="object 584"/>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5" name="object 585"/>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6" name="object 586"/>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7" name="object 587"/>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8" name="object 588"/>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9" name="object 589"/>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0" name="object 590"/>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1" name="object 591"/>
          <p:cNvSpPr/>
          <p:nvPr/>
        </p:nvSpPr>
        <p:spPr>
          <a:xfrm>
            <a:off x="4700838"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92" name="object 592"/>
          <p:cNvSpPr/>
          <p:nvPr/>
        </p:nvSpPr>
        <p:spPr>
          <a:xfrm>
            <a:off x="5538704"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93" name="object 593"/>
          <p:cNvSpPr/>
          <p:nvPr/>
        </p:nvSpPr>
        <p:spPr>
          <a:xfrm>
            <a:off x="6376570"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94" name="object 594"/>
          <p:cNvSpPr/>
          <p:nvPr/>
        </p:nvSpPr>
        <p:spPr>
          <a:xfrm>
            <a:off x="319338" y="45230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95" name="object 595"/>
          <p:cNvSpPr/>
          <p:nvPr/>
        </p:nvSpPr>
        <p:spPr>
          <a:xfrm>
            <a:off x="2279482" y="45230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96" name="object 596"/>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9" name="object 599"/>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0" name="object 600"/>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3009732"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07" name="object 607"/>
          <p:cNvSpPr/>
          <p:nvPr/>
        </p:nvSpPr>
        <p:spPr>
          <a:xfrm>
            <a:off x="3855285"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08" name="object 608"/>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1" name="object 611"/>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2" name="object 612"/>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3" name="object 613"/>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4" name="object 614"/>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5" name="object 615"/>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6" name="object 616"/>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7" name="object 617"/>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8" name="object 618"/>
          <p:cNvSpPr/>
          <p:nvPr/>
        </p:nvSpPr>
        <p:spPr>
          <a:xfrm>
            <a:off x="4700838"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9" name="object 619"/>
          <p:cNvSpPr/>
          <p:nvPr/>
        </p:nvSpPr>
        <p:spPr>
          <a:xfrm>
            <a:off x="5538704"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20" name="object 620"/>
          <p:cNvSpPr/>
          <p:nvPr/>
        </p:nvSpPr>
        <p:spPr>
          <a:xfrm>
            <a:off x="6376570"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21" name="object 621"/>
          <p:cNvSpPr/>
          <p:nvPr/>
        </p:nvSpPr>
        <p:spPr>
          <a:xfrm>
            <a:off x="319338" y="4745956"/>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622" name="object 622"/>
          <p:cNvSpPr/>
          <p:nvPr/>
        </p:nvSpPr>
        <p:spPr>
          <a:xfrm>
            <a:off x="2279482" y="4745956"/>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623" name="object 623"/>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2" name="object 632"/>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3" name="object 633"/>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3009732"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40" name="object 640"/>
          <p:cNvSpPr/>
          <p:nvPr/>
        </p:nvSpPr>
        <p:spPr>
          <a:xfrm>
            <a:off x="3855285"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41" name="object 641"/>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0" name="object 650"/>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1" name="object 651"/>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2" name="object 652"/>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3" name="object 653"/>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4" name="object 654"/>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5" name="object 655"/>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6" name="object 656"/>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7" name="object 657"/>
          <p:cNvSpPr/>
          <p:nvPr/>
        </p:nvSpPr>
        <p:spPr>
          <a:xfrm>
            <a:off x="4700838"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8" name="object 658"/>
          <p:cNvSpPr/>
          <p:nvPr/>
        </p:nvSpPr>
        <p:spPr>
          <a:xfrm>
            <a:off x="5538704"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9" name="object 659"/>
          <p:cNvSpPr/>
          <p:nvPr/>
        </p:nvSpPr>
        <p:spPr>
          <a:xfrm>
            <a:off x="6376570"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60" name="object 660"/>
          <p:cNvSpPr/>
          <p:nvPr/>
        </p:nvSpPr>
        <p:spPr>
          <a:xfrm>
            <a:off x="319338" y="489969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61" name="object 661"/>
          <p:cNvSpPr/>
          <p:nvPr/>
        </p:nvSpPr>
        <p:spPr>
          <a:xfrm>
            <a:off x="2279482" y="489969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62" name="object 662"/>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5" name="object 665"/>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6" name="object 666"/>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3009732"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73" name="object 673"/>
          <p:cNvSpPr/>
          <p:nvPr/>
        </p:nvSpPr>
        <p:spPr>
          <a:xfrm>
            <a:off x="3855285"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74" name="object 674"/>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7" name="object 677"/>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8" name="object 678"/>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9" name="object 679"/>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0" name="object 680"/>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1" name="object 681"/>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2" name="object 682"/>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3" name="object 683"/>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4" name="object 684"/>
          <p:cNvSpPr/>
          <p:nvPr/>
        </p:nvSpPr>
        <p:spPr>
          <a:xfrm>
            <a:off x="4700838"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85" name="object 685"/>
          <p:cNvSpPr/>
          <p:nvPr/>
        </p:nvSpPr>
        <p:spPr>
          <a:xfrm>
            <a:off x="5538704"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86" name="object 686"/>
          <p:cNvSpPr/>
          <p:nvPr/>
        </p:nvSpPr>
        <p:spPr>
          <a:xfrm>
            <a:off x="6376570"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87" name="object 687"/>
          <p:cNvSpPr/>
          <p:nvPr/>
        </p:nvSpPr>
        <p:spPr>
          <a:xfrm>
            <a:off x="319338" y="505343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88" name="object 688"/>
          <p:cNvSpPr/>
          <p:nvPr/>
        </p:nvSpPr>
        <p:spPr>
          <a:xfrm>
            <a:off x="2279482" y="505343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89" name="object 689"/>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2" name="object 692"/>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3" name="object 693"/>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3009732"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00" name="object 700"/>
          <p:cNvSpPr/>
          <p:nvPr/>
        </p:nvSpPr>
        <p:spPr>
          <a:xfrm>
            <a:off x="3855285"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01" name="object 701"/>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4" name="object 704"/>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5" name="object 705"/>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6" name="object 706"/>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7" name="object 707"/>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8" name="object 708"/>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9" name="object 709"/>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0" name="object 710"/>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1" name="object 711"/>
          <p:cNvSpPr/>
          <p:nvPr/>
        </p:nvSpPr>
        <p:spPr>
          <a:xfrm>
            <a:off x="4700838"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12" name="object 712"/>
          <p:cNvSpPr/>
          <p:nvPr/>
        </p:nvSpPr>
        <p:spPr>
          <a:xfrm>
            <a:off x="5538704"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13" name="object 713"/>
          <p:cNvSpPr/>
          <p:nvPr/>
        </p:nvSpPr>
        <p:spPr>
          <a:xfrm>
            <a:off x="6376570"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14" name="object 714"/>
          <p:cNvSpPr/>
          <p:nvPr/>
        </p:nvSpPr>
        <p:spPr>
          <a:xfrm>
            <a:off x="319338" y="52071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15" name="object 715"/>
          <p:cNvSpPr/>
          <p:nvPr/>
        </p:nvSpPr>
        <p:spPr>
          <a:xfrm>
            <a:off x="2279482" y="52071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16" name="object 716"/>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9" name="object 719"/>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0" name="object 720"/>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3009732"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27" name="object 727"/>
          <p:cNvSpPr/>
          <p:nvPr/>
        </p:nvSpPr>
        <p:spPr>
          <a:xfrm>
            <a:off x="3855285"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28" name="object 728"/>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1" name="object 731"/>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2" name="object 732"/>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3" name="object 733"/>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4" name="object 734"/>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5" name="object 735"/>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6" name="object 736"/>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7" name="object 737"/>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8" name="object 738"/>
          <p:cNvSpPr/>
          <p:nvPr/>
        </p:nvSpPr>
        <p:spPr>
          <a:xfrm>
            <a:off x="4700838"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9" name="object 739"/>
          <p:cNvSpPr/>
          <p:nvPr/>
        </p:nvSpPr>
        <p:spPr>
          <a:xfrm>
            <a:off x="5538704"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40" name="object 740"/>
          <p:cNvSpPr/>
          <p:nvPr/>
        </p:nvSpPr>
        <p:spPr>
          <a:xfrm>
            <a:off x="6376570"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41" name="object 741"/>
          <p:cNvSpPr/>
          <p:nvPr/>
        </p:nvSpPr>
        <p:spPr>
          <a:xfrm>
            <a:off x="319338" y="536090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42" name="object 742"/>
          <p:cNvSpPr/>
          <p:nvPr/>
        </p:nvSpPr>
        <p:spPr>
          <a:xfrm>
            <a:off x="2279482" y="536090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43" name="object 743"/>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6" name="object 746"/>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7" name="object 747"/>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3009732"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54" name="object 754"/>
          <p:cNvSpPr/>
          <p:nvPr/>
        </p:nvSpPr>
        <p:spPr>
          <a:xfrm>
            <a:off x="3855285"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55" name="object 755"/>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8" name="object 758"/>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9" name="object 759"/>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0" name="object 760"/>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1" name="object 761"/>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2" name="object 762"/>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3" name="object 763"/>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4" name="object 764"/>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5" name="object 765"/>
          <p:cNvSpPr/>
          <p:nvPr/>
        </p:nvSpPr>
        <p:spPr>
          <a:xfrm>
            <a:off x="4700838"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6" name="object 766"/>
          <p:cNvSpPr/>
          <p:nvPr/>
        </p:nvSpPr>
        <p:spPr>
          <a:xfrm>
            <a:off x="5538704"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7" name="object 767"/>
          <p:cNvSpPr/>
          <p:nvPr/>
        </p:nvSpPr>
        <p:spPr>
          <a:xfrm>
            <a:off x="6376570"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8" name="object 768"/>
          <p:cNvSpPr/>
          <p:nvPr/>
        </p:nvSpPr>
        <p:spPr>
          <a:xfrm>
            <a:off x="319338" y="55146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69" name="object 769"/>
          <p:cNvSpPr/>
          <p:nvPr/>
        </p:nvSpPr>
        <p:spPr>
          <a:xfrm>
            <a:off x="2279482" y="55146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70" name="object 770"/>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3" name="object 773"/>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4" name="object 774"/>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3009732"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81" name="object 781"/>
          <p:cNvSpPr/>
          <p:nvPr/>
        </p:nvSpPr>
        <p:spPr>
          <a:xfrm>
            <a:off x="3855285"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82" name="object 782"/>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5" name="object 785"/>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6" name="object 786"/>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7" name="object 787"/>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8" name="object 788"/>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9" name="object 789"/>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0" name="object 790"/>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1" name="object 791"/>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2" name="object 792"/>
          <p:cNvSpPr/>
          <p:nvPr/>
        </p:nvSpPr>
        <p:spPr>
          <a:xfrm>
            <a:off x="4700838"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93" name="object 793"/>
          <p:cNvSpPr/>
          <p:nvPr/>
        </p:nvSpPr>
        <p:spPr>
          <a:xfrm>
            <a:off x="5538704"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94" name="object 794"/>
          <p:cNvSpPr/>
          <p:nvPr/>
        </p:nvSpPr>
        <p:spPr>
          <a:xfrm>
            <a:off x="6376570"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95" name="object 795"/>
          <p:cNvSpPr/>
          <p:nvPr/>
        </p:nvSpPr>
        <p:spPr>
          <a:xfrm>
            <a:off x="319338" y="566837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96" name="object 796"/>
          <p:cNvSpPr/>
          <p:nvPr/>
        </p:nvSpPr>
        <p:spPr>
          <a:xfrm>
            <a:off x="2279482" y="566837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97" name="object 797"/>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0" name="object 800"/>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1" name="object 801"/>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3009732"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8" name="object 808"/>
          <p:cNvSpPr/>
          <p:nvPr/>
        </p:nvSpPr>
        <p:spPr>
          <a:xfrm>
            <a:off x="3855285"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9" name="object 809"/>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2" name="object 812"/>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3" name="object 813"/>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4" name="object 814"/>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5" name="object 815"/>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6" name="object 816"/>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7" name="object 817"/>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8" name="object 818"/>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9" name="object 819"/>
          <p:cNvSpPr/>
          <p:nvPr/>
        </p:nvSpPr>
        <p:spPr>
          <a:xfrm>
            <a:off x="4700838"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20" name="object 820"/>
          <p:cNvSpPr/>
          <p:nvPr/>
        </p:nvSpPr>
        <p:spPr>
          <a:xfrm>
            <a:off x="5538704"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21" name="object 821"/>
          <p:cNvSpPr/>
          <p:nvPr/>
        </p:nvSpPr>
        <p:spPr>
          <a:xfrm>
            <a:off x="6376570"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22" name="object 822"/>
          <p:cNvSpPr/>
          <p:nvPr/>
        </p:nvSpPr>
        <p:spPr>
          <a:xfrm>
            <a:off x="319338" y="58221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23" name="object 823"/>
          <p:cNvSpPr/>
          <p:nvPr/>
        </p:nvSpPr>
        <p:spPr>
          <a:xfrm>
            <a:off x="2279482" y="58221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24" name="object 824"/>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7" name="object 827"/>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8" name="object 828"/>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3009732"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35" name="object 835"/>
          <p:cNvSpPr/>
          <p:nvPr/>
        </p:nvSpPr>
        <p:spPr>
          <a:xfrm>
            <a:off x="3855285"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36" name="object 836"/>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9" name="object 839"/>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0" name="object 840"/>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1" name="object 841"/>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2" name="object 842"/>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3" name="object 843"/>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4" name="object 844"/>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5" name="object 845"/>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6" name="object 846"/>
          <p:cNvSpPr/>
          <p:nvPr/>
        </p:nvSpPr>
        <p:spPr>
          <a:xfrm>
            <a:off x="4700838"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7" name="object 847"/>
          <p:cNvSpPr/>
          <p:nvPr/>
        </p:nvSpPr>
        <p:spPr>
          <a:xfrm>
            <a:off x="5538704"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8" name="object 848"/>
          <p:cNvSpPr/>
          <p:nvPr/>
        </p:nvSpPr>
        <p:spPr>
          <a:xfrm>
            <a:off x="6376570"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9" name="object 849"/>
          <p:cNvSpPr/>
          <p:nvPr/>
        </p:nvSpPr>
        <p:spPr>
          <a:xfrm>
            <a:off x="319338" y="59758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50" name="object 850"/>
          <p:cNvSpPr/>
          <p:nvPr/>
        </p:nvSpPr>
        <p:spPr>
          <a:xfrm>
            <a:off x="2279482" y="59758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51" name="object 851"/>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4" name="object 854"/>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5" name="object 855"/>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3009732"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62" name="object 862"/>
          <p:cNvSpPr/>
          <p:nvPr/>
        </p:nvSpPr>
        <p:spPr>
          <a:xfrm>
            <a:off x="3855285"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63" name="object 863"/>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6" name="object 866"/>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7" name="object 867"/>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8" name="object 868"/>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9" name="object 869"/>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0" name="object 870"/>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1" name="object 871"/>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2" name="object 872"/>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3" name="object 873"/>
          <p:cNvSpPr/>
          <p:nvPr/>
        </p:nvSpPr>
        <p:spPr>
          <a:xfrm>
            <a:off x="4700838"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74" name="object 874"/>
          <p:cNvSpPr/>
          <p:nvPr/>
        </p:nvSpPr>
        <p:spPr>
          <a:xfrm>
            <a:off x="5538704"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75" name="object 875"/>
          <p:cNvSpPr/>
          <p:nvPr/>
        </p:nvSpPr>
        <p:spPr>
          <a:xfrm>
            <a:off x="6376570"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76" name="object 876"/>
          <p:cNvSpPr/>
          <p:nvPr/>
        </p:nvSpPr>
        <p:spPr>
          <a:xfrm>
            <a:off x="319338" y="61295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77" name="object 877"/>
          <p:cNvSpPr/>
          <p:nvPr/>
        </p:nvSpPr>
        <p:spPr>
          <a:xfrm>
            <a:off x="2279482" y="61295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78" name="object 878"/>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1" name="object 881"/>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2" name="object 882"/>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3009732"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9" name="object 889"/>
          <p:cNvSpPr/>
          <p:nvPr/>
        </p:nvSpPr>
        <p:spPr>
          <a:xfrm>
            <a:off x="3855285"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90" name="object 890"/>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3" name="object 893"/>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4" name="object 894"/>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5" name="object 895"/>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6" name="object 896"/>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7" name="object 897"/>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8" name="object 898"/>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9" name="object 899"/>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0" name="object 900"/>
          <p:cNvSpPr/>
          <p:nvPr/>
        </p:nvSpPr>
        <p:spPr>
          <a:xfrm>
            <a:off x="4700838"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01" name="object 901"/>
          <p:cNvSpPr/>
          <p:nvPr/>
        </p:nvSpPr>
        <p:spPr>
          <a:xfrm>
            <a:off x="5538704"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02" name="object 902"/>
          <p:cNvSpPr/>
          <p:nvPr/>
        </p:nvSpPr>
        <p:spPr>
          <a:xfrm>
            <a:off x="6376570"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03" name="object 903"/>
          <p:cNvSpPr/>
          <p:nvPr/>
        </p:nvSpPr>
        <p:spPr>
          <a:xfrm>
            <a:off x="319338" y="62833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04" name="object 904"/>
          <p:cNvSpPr/>
          <p:nvPr/>
        </p:nvSpPr>
        <p:spPr>
          <a:xfrm>
            <a:off x="2279482" y="62833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05" name="object 905"/>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8" name="object 908"/>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9" name="object 909"/>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3009732"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16" name="object 916"/>
          <p:cNvSpPr/>
          <p:nvPr/>
        </p:nvSpPr>
        <p:spPr>
          <a:xfrm>
            <a:off x="3855285"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17" name="object 917"/>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0" name="object 920"/>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1" name="object 921"/>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2" name="object 922"/>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3" name="object 923"/>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4" name="object 924"/>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5" name="object 925"/>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6" name="object 926"/>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7" name="object 927"/>
          <p:cNvSpPr/>
          <p:nvPr/>
        </p:nvSpPr>
        <p:spPr>
          <a:xfrm>
            <a:off x="4700838"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8" name="object 928"/>
          <p:cNvSpPr/>
          <p:nvPr/>
        </p:nvSpPr>
        <p:spPr>
          <a:xfrm>
            <a:off x="5538704"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9" name="object 929"/>
          <p:cNvSpPr/>
          <p:nvPr/>
        </p:nvSpPr>
        <p:spPr>
          <a:xfrm>
            <a:off x="6376570"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30" name="object 930"/>
          <p:cNvSpPr/>
          <p:nvPr/>
        </p:nvSpPr>
        <p:spPr>
          <a:xfrm>
            <a:off x="319338" y="6506243"/>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931" name="object 931"/>
          <p:cNvSpPr/>
          <p:nvPr/>
        </p:nvSpPr>
        <p:spPr>
          <a:xfrm>
            <a:off x="2279482" y="6506243"/>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932" name="object 932"/>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1" name="object 941"/>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2" name="object 942"/>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3009732"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9" name="object 949"/>
          <p:cNvSpPr/>
          <p:nvPr/>
        </p:nvSpPr>
        <p:spPr>
          <a:xfrm>
            <a:off x="3855285"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50" name="object 950"/>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9" name="object 959"/>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0" name="object 960"/>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1" name="object 961"/>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2" name="object 962"/>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3" name="object 963"/>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4" name="object 964"/>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5" name="object 965"/>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6" name="object 966"/>
          <p:cNvSpPr/>
          <p:nvPr/>
        </p:nvSpPr>
        <p:spPr>
          <a:xfrm>
            <a:off x="4700838"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7" name="object 967"/>
          <p:cNvSpPr/>
          <p:nvPr/>
        </p:nvSpPr>
        <p:spPr>
          <a:xfrm>
            <a:off x="5538704"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8" name="object 968"/>
          <p:cNvSpPr/>
          <p:nvPr/>
        </p:nvSpPr>
        <p:spPr>
          <a:xfrm>
            <a:off x="6376570"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9" name="object 969"/>
          <p:cNvSpPr/>
          <p:nvPr/>
        </p:nvSpPr>
        <p:spPr>
          <a:xfrm>
            <a:off x="319338" y="665998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70" name="object 970"/>
          <p:cNvSpPr/>
          <p:nvPr/>
        </p:nvSpPr>
        <p:spPr>
          <a:xfrm>
            <a:off x="2279482" y="665998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71" name="object 971"/>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4" name="object 974"/>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5" name="object 975"/>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3009732"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82" name="object 982"/>
          <p:cNvSpPr/>
          <p:nvPr/>
        </p:nvSpPr>
        <p:spPr>
          <a:xfrm>
            <a:off x="3855285"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83" name="object 983"/>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6" name="object 986"/>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7" name="object 987"/>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8" name="object 988"/>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9" name="object 989"/>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0" name="object 990"/>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1" name="object 991"/>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2" name="object 992"/>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3" name="object 993"/>
          <p:cNvSpPr/>
          <p:nvPr/>
        </p:nvSpPr>
        <p:spPr>
          <a:xfrm>
            <a:off x="4700838"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94" name="object 994"/>
          <p:cNvSpPr/>
          <p:nvPr/>
        </p:nvSpPr>
        <p:spPr>
          <a:xfrm>
            <a:off x="5538704"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95" name="object 995"/>
          <p:cNvSpPr/>
          <p:nvPr/>
        </p:nvSpPr>
        <p:spPr>
          <a:xfrm>
            <a:off x="6376570"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96" name="object 996"/>
          <p:cNvSpPr/>
          <p:nvPr/>
        </p:nvSpPr>
        <p:spPr>
          <a:xfrm>
            <a:off x="319338" y="681371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97" name="object 997"/>
          <p:cNvSpPr/>
          <p:nvPr/>
        </p:nvSpPr>
        <p:spPr>
          <a:xfrm>
            <a:off x="2279482" y="681371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98" name="object 998"/>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1" name="object 1001"/>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2" name="object 1002"/>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3009732"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9" name="object 1009"/>
          <p:cNvSpPr/>
          <p:nvPr/>
        </p:nvSpPr>
        <p:spPr>
          <a:xfrm>
            <a:off x="3855285"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10" name="object 1010"/>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3" name="object 1013"/>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4" name="object 1014"/>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5" name="object 1015"/>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6" name="object 1016"/>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7" name="object 1017"/>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8" name="object 1018"/>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9" name="object 1019"/>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0" name="object 1020"/>
          <p:cNvSpPr/>
          <p:nvPr/>
        </p:nvSpPr>
        <p:spPr>
          <a:xfrm>
            <a:off x="4700838"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21" name="object 1021"/>
          <p:cNvSpPr/>
          <p:nvPr/>
        </p:nvSpPr>
        <p:spPr>
          <a:xfrm>
            <a:off x="5538704"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22" name="object 1022"/>
          <p:cNvSpPr/>
          <p:nvPr/>
        </p:nvSpPr>
        <p:spPr>
          <a:xfrm>
            <a:off x="6376570"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23" name="object 1023"/>
          <p:cNvSpPr/>
          <p:nvPr/>
        </p:nvSpPr>
        <p:spPr>
          <a:xfrm>
            <a:off x="319338" y="696745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24" name="object 1024"/>
          <p:cNvSpPr/>
          <p:nvPr/>
        </p:nvSpPr>
        <p:spPr>
          <a:xfrm>
            <a:off x="2279482" y="696745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25" name="object 1025"/>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8" name="object 1028"/>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9" name="object 1029"/>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3009732"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36" name="object 1036"/>
          <p:cNvSpPr/>
          <p:nvPr/>
        </p:nvSpPr>
        <p:spPr>
          <a:xfrm>
            <a:off x="3855285"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37" name="object 1037"/>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0" name="object 1040"/>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1" name="object 1041"/>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2" name="object 1042"/>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3" name="object 1043"/>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4" name="object 1044"/>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5" name="object 1045"/>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6" name="object 1046"/>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7" name="object 1047"/>
          <p:cNvSpPr/>
          <p:nvPr/>
        </p:nvSpPr>
        <p:spPr>
          <a:xfrm>
            <a:off x="4700838"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8" name="object 1048"/>
          <p:cNvSpPr/>
          <p:nvPr/>
        </p:nvSpPr>
        <p:spPr>
          <a:xfrm>
            <a:off x="5538704"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9" name="object 1049"/>
          <p:cNvSpPr/>
          <p:nvPr/>
        </p:nvSpPr>
        <p:spPr>
          <a:xfrm>
            <a:off x="6376570"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50" name="object 1050"/>
          <p:cNvSpPr/>
          <p:nvPr/>
        </p:nvSpPr>
        <p:spPr>
          <a:xfrm>
            <a:off x="319338" y="71211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51" name="object 1051"/>
          <p:cNvSpPr/>
          <p:nvPr/>
        </p:nvSpPr>
        <p:spPr>
          <a:xfrm>
            <a:off x="2279482" y="71211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52" name="object 1052"/>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5" name="object 1055"/>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6" name="object 1056"/>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3009732"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63" name="object 1063"/>
          <p:cNvSpPr/>
          <p:nvPr/>
        </p:nvSpPr>
        <p:spPr>
          <a:xfrm>
            <a:off x="3855285"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64" name="object 1064"/>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7" name="object 1067"/>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8" name="object 1068"/>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9" name="object 1069"/>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0" name="object 1070"/>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1" name="object 1071"/>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2" name="object 1072"/>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3" name="object 1073"/>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4" name="object 1074"/>
          <p:cNvSpPr/>
          <p:nvPr/>
        </p:nvSpPr>
        <p:spPr>
          <a:xfrm>
            <a:off x="4700838"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75" name="object 1075"/>
          <p:cNvSpPr/>
          <p:nvPr/>
        </p:nvSpPr>
        <p:spPr>
          <a:xfrm>
            <a:off x="5538704"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76" name="object 1076"/>
          <p:cNvSpPr/>
          <p:nvPr/>
        </p:nvSpPr>
        <p:spPr>
          <a:xfrm>
            <a:off x="6376570"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77" name="object 1077"/>
          <p:cNvSpPr/>
          <p:nvPr/>
        </p:nvSpPr>
        <p:spPr>
          <a:xfrm>
            <a:off x="319338" y="727492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78" name="object 1078"/>
          <p:cNvSpPr/>
          <p:nvPr/>
        </p:nvSpPr>
        <p:spPr>
          <a:xfrm>
            <a:off x="2279482" y="727492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79" name="object 1079"/>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2" name="object 1082"/>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3" name="object 1083"/>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3009732"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90" name="object 1090"/>
          <p:cNvSpPr/>
          <p:nvPr/>
        </p:nvSpPr>
        <p:spPr>
          <a:xfrm>
            <a:off x="3855285"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91" name="object 1091"/>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4" name="object 1094"/>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5" name="object 1095"/>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6" name="object 1096"/>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7" name="object 1097"/>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8" name="object 1098"/>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9" name="object 1099"/>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0" name="object 1100"/>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1" name="object 1101"/>
          <p:cNvSpPr/>
          <p:nvPr/>
        </p:nvSpPr>
        <p:spPr>
          <a:xfrm>
            <a:off x="4700838"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02" name="object 1102"/>
          <p:cNvSpPr/>
          <p:nvPr/>
        </p:nvSpPr>
        <p:spPr>
          <a:xfrm>
            <a:off x="5538704"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03" name="object 1103"/>
          <p:cNvSpPr/>
          <p:nvPr/>
        </p:nvSpPr>
        <p:spPr>
          <a:xfrm>
            <a:off x="6376570"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04" name="object 1104"/>
          <p:cNvSpPr/>
          <p:nvPr/>
        </p:nvSpPr>
        <p:spPr>
          <a:xfrm>
            <a:off x="319338" y="74286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05" name="object 1105"/>
          <p:cNvSpPr/>
          <p:nvPr/>
        </p:nvSpPr>
        <p:spPr>
          <a:xfrm>
            <a:off x="2279482" y="74286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06" name="object 1106"/>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9" name="object 1109"/>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0" name="object 1110"/>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3009732"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17" name="object 1117"/>
          <p:cNvSpPr/>
          <p:nvPr/>
        </p:nvSpPr>
        <p:spPr>
          <a:xfrm>
            <a:off x="3855285"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18" name="object 1118"/>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1" name="object 1121"/>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2" name="object 1122"/>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3" name="object 1123"/>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4" name="object 1124"/>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5" name="object 1125"/>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6" name="object 1126"/>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7" name="object 1127"/>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8" name="object 1128"/>
          <p:cNvSpPr/>
          <p:nvPr/>
        </p:nvSpPr>
        <p:spPr>
          <a:xfrm>
            <a:off x="4700838"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9" name="object 1129"/>
          <p:cNvSpPr/>
          <p:nvPr/>
        </p:nvSpPr>
        <p:spPr>
          <a:xfrm>
            <a:off x="5538704"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30" name="object 1130"/>
          <p:cNvSpPr/>
          <p:nvPr/>
        </p:nvSpPr>
        <p:spPr>
          <a:xfrm>
            <a:off x="6376570"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31" name="object 1131"/>
          <p:cNvSpPr/>
          <p:nvPr/>
        </p:nvSpPr>
        <p:spPr>
          <a:xfrm>
            <a:off x="319338" y="75824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32" name="object 1132"/>
          <p:cNvSpPr/>
          <p:nvPr/>
        </p:nvSpPr>
        <p:spPr>
          <a:xfrm>
            <a:off x="2279482" y="75824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33" name="object 1133"/>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6" name="object 1136"/>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7" name="object 1137"/>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3009732"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44" name="object 1144"/>
          <p:cNvSpPr/>
          <p:nvPr/>
        </p:nvSpPr>
        <p:spPr>
          <a:xfrm>
            <a:off x="3855285"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45" name="object 1145"/>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8" name="object 1148"/>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9" name="object 1149"/>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0" name="object 1150"/>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1" name="object 1151"/>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2" name="object 1152"/>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3" name="object 1153"/>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4" name="object 1154"/>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5" name="object 1155"/>
          <p:cNvSpPr/>
          <p:nvPr/>
        </p:nvSpPr>
        <p:spPr>
          <a:xfrm>
            <a:off x="4700838"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6" name="object 1156"/>
          <p:cNvSpPr/>
          <p:nvPr/>
        </p:nvSpPr>
        <p:spPr>
          <a:xfrm>
            <a:off x="5538704"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7" name="object 1157"/>
          <p:cNvSpPr/>
          <p:nvPr/>
        </p:nvSpPr>
        <p:spPr>
          <a:xfrm>
            <a:off x="6376570"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8" name="object 1158"/>
          <p:cNvSpPr/>
          <p:nvPr/>
        </p:nvSpPr>
        <p:spPr>
          <a:xfrm>
            <a:off x="319338" y="77361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59" name="object 1159"/>
          <p:cNvSpPr/>
          <p:nvPr/>
        </p:nvSpPr>
        <p:spPr>
          <a:xfrm>
            <a:off x="2279482" y="77361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60" name="object 1160"/>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3" name="object 1163"/>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4" name="object 1164"/>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3009732"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71" name="object 1171"/>
          <p:cNvSpPr/>
          <p:nvPr/>
        </p:nvSpPr>
        <p:spPr>
          <a:xfrm>
            <a:off x="3855285"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72" name="object 1172"/>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5" name="object 1175"/>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6" name="object 1176"/>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7" name="object 1177"/>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8" name="object 1178"/>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9" name="object 1179"/>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0" name="object 1180"/>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1" name="object 1181"/>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2" name="object 1182"/>
          <p:cNvSpPr/>
          <p:nvPr/>
        </p:nvSpPr>
        <p:spPr>
          <a:xfrm>
            <a:off x="4700838"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83" name="object 1183"/>
          <p:cNvSpPr/>
          <p:nvPr/>
        </p:nvSpPr>
        <p:spPr>
          <a:xfrm>
            <a:off x="5538704"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84" name="object 1184"/>
          <p:cNvSpPr/>
          <p:nvPr/>
        </p:nvSpPr>
        <p:spPr>
          <a:xfrm>
            <a:off x="6376570"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85" name="object 1185"/>
          <p:cNvSpPr/>
          <p:nvPr/>
        </p:nvSpPr>
        <p:spPr>
          <a:xfrm>
            <a:off x="319338" y="788987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86" name="object 1186"/>
          <p:cNvSpPr/>
          <p:nvPr/>
        </p:nvSpPr>
        <p:spPr>
          <a:xfrm>
            <a:off x="2279482" y="788987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87" name="object 1187"/>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0" name="object 1190"/>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1" name="object 1191"/>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3009732"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8" name="object 1198"/>
          <p:cNvSpPr/>
          <p:nvPr/>
        </p:nvSpPr>
        <p:spPr>
          <a:xfrm>
            <a:off x="3855285"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9" name="object 1199"/>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2" name="object 1202"/>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3" name="object 1203"/>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4" name="object 1204"/>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5" name="object 1205"/>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6" name="object 1206"/>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7" name="object 1207"/>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8" name="object 1208"/>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9" name="object 1209"/>
          <p:cNvSpPr/>
          <p:nvPr/>
        </p:nvSpPr>
        <p:spPr>
          <a:xfrm>
            <a:off x="4700838"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10" name="object 1210"/>
          <p:cNvSpPr/>
          <p:nvPr/>
        </p:nvSpPr>
        <p:spPr>
          <a:xfrm>
            <a:off x="5538704"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11" name="object 1211"/>
          <p:cNvSpPr/>
          <p:nvPr/>
        </p:nvSpPr>
        <p:spPr>
          <a:xfrm>
            <a:off x="6376570"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12" name="object 1212"/>
          <p:cNvSpPr/>
          <p:nvPr/>
        </p:nvSpPr>
        <p:spPr>
          <a:xfrm>
            <a:off x="319338" y="804361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13" name="object 1213"/>
          <p:cNvSpPr/>
          <p:nvPr/>
        </p:nvSpPr>
        <p:spPr>
          <a:xfrm>
            <a:off x="2279482" y="804361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14" name="object 1214"/>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7" name="object 1217"/>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8" name="object 1218"/>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3009732"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25" name="object 1225"/>
          <p:cNvSpPr/>
          <p:nvPr/>
        </p:nvSpPr>
        <p:spPr>
          <a:xfrm>
            <a:off x="3855285"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26" name="object 1226"/>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9" name="object 1229"/>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0" name="object 1230"/>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1" name="object 1231"/>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2" name="object 1232"/>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3" name="object 1233"/>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4" name="object 1234"/>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5" name="object 1235"/>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6" name="object 1236"/>
          <p:cNvSpPr/>
          <p:nvPr/>
        </p:nvSpPr>
        <p:spPr>
          <a:xfrm>
            <a:off x="4700838"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7" name="object 1237"/>
          <p:cNvSpPr/>
          <p:nvPr/>
        </p:nvSpPr>
        <p:spPr>
          <a:xfrm>
            <a:off x="5538704"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8" name="object 1238"/>
          <p:cNvSpPr/>
          <p:nvPr/>
        </p:nvSpPr>
        <p:spPr>
          <a:xfrm>
            <a:off x="6376570"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9" name="object 1239"/>
          <p:cNvSpPr/>
          <p:nvPr/>
        </p:nvSpPr>
        <p:spPr>
          <a:xfrm>
            <a:off x="319338" y="8266530"/>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1240" name="object 1240"/>
          <p:cNvSpPr/>
          <p:nvPr/>
        </p:nvSpPr>
        <p:spPr>
          <a:xfrm>
            <a:off x="2279482" y="8266530"/>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1241" name="object 1241"/>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0" name="object 1250"/>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1" name="object 1251"/>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3009732"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8" name="object 1258"/>
          <p:cNvSpPr/>
          <p:nvPr/>
        </p:nvSpPr>
        <p:spPr>
          <a:xfrm>
            <a:off x="3855285"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9" name="object 1259"/>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8" name="object 1268"/>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9" name="object 1269"/>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0" name="object 1270"/>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1" name="object 1271"/>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2" name="object 1272"/>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3" name="object 1273"/>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4" name="object 1274"/>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5" name="object 1275"/>
          <p:cNvSpPr/>
          <p:nvPr/>
        </p:nvSpPr>
        <p:spPr>
          <a:xfrm>
            <a:off x="4700838"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6" name="object 1276"/>
          <p:cNvSpPr/>
          <p:nvPr/>
        </p:nvSpPr>
        <p:spPr>
          <a:xfrm>
            <a:off x="5538704"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7" name="object 1277"/>
          <p:cNvSpPr/>
          <p:nvPr/>
        </p:nvSpPr>
        <p:spPr>
          <a:xfrm>
            <a:off x="6376570"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8" name="object 1278"/>
          <p:cNvSpPr/>
          <p:nvPr/>
        </p:nvSpPr>
        <p:spPr>
          <a:xfrm>
            <a:off x="319338" y="84202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79" name="object 1279"/>
          <p:cNvSpPr/>
          <p:nvPr/>
        </p:nvSpPr>
        <p:spPr>
          <a:xfrm>
            <a:off x="2279482" y="84202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80" name="object 1280"/>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3" name="object 1283"/>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4" name="object 1284"/>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3009732"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91" name="object 1291"/>
          <p:cNvSpPr/>
          <p:nvPr/>
        </p:nvSpPr>
        <p:spPr>
          <a:xfrm>
            <a:off x="3855285"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92" name="object 1292"/>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5" name="object 1295"/>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6" name="object 1296"/>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7" name="object 1297"/>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8" name="object 1298"/>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9" name="object 1299"/>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0" name="object 1300"/>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1" name="object 1301"/>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2" name="object 1302"/>
          <p:cNvSpPr/>
          <p:nvPr/>
        </p:nvSpPr>
        <p:spPr>
          <a:xfrm>
            <a:off x="4700838"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03" name="object 1303"/>
          <p:cNvSpPr/>
          <p:nvPr/>
        </p:nvSpPr>
        <p:spPr>
          <a:xfrm>
            <a:off x="5538704"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04" name="object 1304"/>
          <p:cNvSpPr/>
          <p:nvPr/>
        </p:nvSpPr>
        <p:spPr>
          <a:xfrm>
            <a:off x="6376570"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05" name="object 1305"/>
          <p:cNvSpPr/>
          <p:nvPr/>
        </p:nvSpPr>
        <p:spPr>
          <a:xfrm>
            <a:off x="319338" y="857400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06" name="object 1306"/>
          <p:cNvSpPr/>
          <p:nvPr/>
        </p:nvSpPr>
        <p:spPr>
          <a:xfrm>
            <a:off x="2279482" y="857400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07" name="object 1307"/>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0" name="object 1310"/>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1" name="object 1311"/>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3009732"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8" name="object 1318"/>
          <p:cNvSpPr/>
          <p:nvPr/>
        </p:nvSpPr>
        <p:spPr>
          <a:xfrm>
            <a:off x="3855285"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9" name="object 1319"/>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2" name="object 1322"/>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3" name="object 1323"/>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4" name="object 1324"/>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5" name="object 1325"/>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6" name="object 1326"/>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7" name="object 1327"/>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8" name="object 1328"/>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9" name="object 1329"/>
          <p:cNvSpPr/>
          <p:nvPr/>
        </p:nvSpPr>
        <p:spPr>
          <a:xfrm>
            <a:off x="4700838"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30" name="object 1330"/>
          <p:cNvSpPr/>
          <p:nvPr/>
        </p:nvSpPr>
        <p:spPr>
          <a:xfrm>
            <a:off x="5538704"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31" name="object 1331"/>
          <p:cNvSpPr/>
          <p:nvPr/>
        </p:nvSpPr>
        <p:spPr>
          <a:xfrm>
            <a:off x="6376570"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32" name="object 1332"/>
          <p:cNvSpPr/>
          <p:nvPr/>
        </p:nvSpPr>
        <p:spPr>
          <a:xfrm>
            <a:off x="319338" y="87277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33" name="object 1333"/>
          <p:cNvSpPr/>
          <p:nvPr/>
        </p:nvSpPr>
        <p:spPr>
          <a:xfrm>
            <a:off x="2279482" y="87277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34" name="object 1334"/>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7" name="object 1337"/>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8" name="object 1338"/>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3009732"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45" name="object 1345"/>
          <p:cNvSpPr/>
          <p:nvPr/>
        </p:nvSpPr>
        <p:spPr>
          <a:xfrm>
            <a:off x="3855285"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46" name="object 1346"/>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9" name="object 1349"/>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0" name="object 1350"/>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1" name="object 1351"/>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2" name="object 1352"/>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3" name="object 1353"/>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4" name="object 1354"/>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5" name="object 1355"/>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6" name="object 1356"/>
          <p:cNvSpPr/>
          <p:nvPr/>
        </p:nvSpPr>
        <p:spPr>
          <a:xfrm>
            <a:off x="4700838"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7" name="object 1357"/>
          <p:cNvSpPr/>
          <p:nvPr/>
        </p:nvSpPr>
        <p:spPr>
          <a:xfrm>
            <a:off x="5538704"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8" name="object 1358"/>
          <p:cNvSpPr/>
          <p:nvPr/>
        </p:nvSpPr>
        <p:spPr>
          <a:xfrm>
            <a:off x="6376570"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9" name="object 1359"/>
          <p:cNvSpPr/>
          <p:nvPr/>
        </p:nvSpPr>
        <p:spPr>
          <a:xfrm>
            <a:off x="319338" y="888147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60" name="object 1360"/>
          <p:cNvSpPr/>
          <p:nvPr/>
        </p:nvSpPr>
        <p:spPr>
          <a:xfrm>
            <a:off x="2279482" y="888147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61" name="object 1361"/>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4" name="object 1364"/>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5" name="object 1365"/>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3009732"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72" name="object 1372"/>
          <p:cNvSpPr/>
          <p:nvPr/>
        </p:nvSpPr>
        <p:spPr>
          <a:xfrm>
            <a:off x="3855285"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73" name="object 1373"/>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6" name="object 1376"/>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7" name="object 1377"/>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8" name="object 1378"/>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9" name="object 1379"/>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0" name="object 1380"/>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1" name="object 1381"/>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2" name="object 1382"/>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3" name="object 1383"/>
          <p:cNvSpPr/>
          <p:nvPr/>
        </p:nvSpPr>
        <p:spPr>
          <a:xfrm>
            <a:off x="4700838"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84" name="object 1384"/>
          <p:cNvSpPr/>
          <p:nvPr/>
        </p:nvSpPr>
        <p:spPr>
          <a:xfrm>
            <a:off x="5538704"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85" name="object 1385"/>
          <p:cNvSpPr/>
          <p:nvPr/>
        </p:nvSpPr>
        <p:spPr>
          <a:xfrm>
            <a:off x="6376570"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86" name="object 1386"/>
          <p:cNvSpPr/>
          <p:nvPr/>
        </p:nvSpPr>
        <p:spPr>
          <a:xfrm>
            <a:off x="319338" y="90352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87" name="object 1387"/>
          <p:cNvSpPr/>
          <p:nvPr/>
        </p:nvSpPr>
        <p:spPr>
          <a:xfrm>
            <a:off x="2279482" y="90352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88" name="object 1388"/>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1" name="object 1391"/>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2" name="object 1392"/>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3009732"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9" name="object 1399"/>
          <p:cNvSpPr/>
          <p:nvPr/>
        </p:nvSpPr>
        <p:spPr>
          <a:xfrm>
            <a:off x="3855285"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00" name="object 1400"/>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3" name="object 1403"/>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4" name="object 1404"/>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5" name="object 1405"/>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6" name="object 1406"/>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7" name="object 1407"/>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8" name="object 1408"/>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9" name="object 1409"/>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0" name="object 1410"/>
          <p:cNvSpPr/>
          <p:nvPr/>
        </p:nvSpPr>
        <p:spPr>
          <a:xfrm>
            <a:off x="4700838"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11" name="object 1411"/>
          <p:cNvSpPr/>
          <p:nvPr/>
        </p:nvSpPr>
        <p:spPr>
          <a:xfrm>
            <a:off x="5538704"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12" name="object 1412"/>
          <p:cNvSpPr/>
          <p:nvPr/>
        </p:nvSpPr>
        <p:spPr>
          <a:xfrm>
            <a:off x="6376570"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13" name="object 1413"/>
          <p:cNvSpPr/>
          <p:nvPr/>
        </p:nvSpPr>
        <p:spPr>
          <a:xfrm>
            <a:off x="319338" y="91889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14" name="object 1414"/>
          <p:cNvSpPr/>
          <p:nvPr/>
        </p:nvSpPr>
        <p:spPr>
          <a:xfrm>
            <a:off x="2279482" y="91889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15" name="object 1415"/>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8" name="object 1418"/>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9" name="object 1419"/>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3009732"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26" name="object 1426"/>
          <p:cNvSpPr/>
          <p:nvPr/>
        </p:nvSpPr>
        <p:spPr>
          <a:xfrm>
            <a:off x="3855285"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27" name="object 1427"/>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0" name="object 1430"/>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1" name="object 1431"/>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2" name="object 1432"/>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3" name="object 1433"/>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4" name="object 1434"/>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5" name="object 1435"/>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6" name="object 1436"/>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7" name="object 1437"/>
          <p:cNvSpPr/>
          <p:nvPr/>
        </p:nvSpPr>
        <p:spPr>
          <a:xfrm>
            <a:off x="4700838"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8" name="object 1438"/>
          <p:cNvSpPr/>
          <p:nvPr/>
        </p:nvSpPr>
        <p:spPr>
          <a:xfrm>
            <a:off x="5538704"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9" name="object 1439"/>
          <p:cNvSpPr/>
          <p:nvPr/>
        </p:nvSpPr>
        <p:spPr>
          <a:xfrm>
            <a:off x="6376570"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40" name="object 1440"/>
          <p:cNvSpPr/>
          <p:nvPr/>
        </p:nvSpPr>
        <p:spPr>
          <a:xfrm>
            <a:off x="319338" y="93426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41" name="object 1441"/>
          <p:cNvSpPr/>
          <p:nvPr/>
        </p:nvSpPr>
        <p:spPr>
          <a:xfrm>
            <a:off x="2279482" y="93426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42" name="object 1442"/>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5" name="object 1445"/>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6" name="object 1446"/>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3009732"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53" name="object 1453"/>
          <p:cNvSpPr/>
          <p:nvPr/>
        </p:nvSpPr>
        <p:spPr>
          <a:xfrm>
            <a:off x="3855285"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54" name="object 1454"/>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7" name="object 1457"/>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8" name="object 1458"/>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9" name="object 1459"/>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0" name="object 1460"/>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1" name="object 1461"/>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2" name="object 1462"/>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3" name="object 1463"/>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4" name="object 1464"/>
          <p:cNvSpPr/>
          <p:nvPr/>
        </p:nvSpPr>
        <p:spPr>
          <a:xfrm>
            <a:off x="4700838"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65" name="object 1465"/>
          <p:cNvSpPr/>
          <p:nvPr/>
        </p:nvSpPr>
        <p:spPr>
          <a:xfrm>
            <a:off x="5538704"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66" name="object 1466"/>
          <p:cNvSpPr/>
          <p:nvPr/>
        </p:nvSpPr>
        <p:spPr>
          <a:xfrm>
            <a:off x="6376570"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67" name="object 1467"/>
          <p:cNvSpPr/>
          <p:nvPr/>
        </p:nvSpPr>
        <p:spPr>
          <a:xfrm>
            <a:off x="319338" y="94964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68" name="object 1468"/>
          <p:cNvSpPr/>
          <p:nvPr/>
        </p:nvSpPr>
        <p:spPr>
          <a:xfrm>
            <a:off x="2279482" y="94964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69" name="object 1469"/>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2" name="object 1472"/>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3" name="object 1473"/>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3009732"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80" name="object 1480"/>
          <p:cNvSpPr/>
          <p:nvPr/>
        </p:nvSpPr>
        <p:spPr>
          <a:xfrm>
            <a:off x="3855285"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81" name="object 1481"/>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4" name="object 1484"/>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5" name="object 1485"/>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6" name="object 1486"/>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7" name="object 1487"/>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8" name="object 1488"/>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9" name="object 1489"/>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0" name="object 1490"/>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1" name="object 1491"/>
          <p:cNvSpPr/>
          <p:nvPr/>
        </p:nvSpPr>
        <p:spPr>
          <a:xfrm>
            <a:off x="4700838"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92" name="object 1492"/>
          <p:cNvSpPr/>
          <p:nvPr/>
        </p:nvSpPr>
        <p:spPr>
          <a:xfrm>
            <a:off x="5538704"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93" name="object 1493"/>
          <p:cNvSpPr/>
          <p:nvPr/>
        </p:nvSpPr>
        <p:spPr>
          <a:xfrm>
            <a:off x="6376570"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94" name="object 1494"/>
          <p:cNvSpPr/>
          <p:nvPr/>
        </p:nvSpPr>
        <p:spPr>
          <a:xfrm>
            <a:off x="319338" y="965016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95" name="object 1495"/>
          <p:cNvSpPr/>
          <p:nvPr/>
        </p:nvSpPr>
        <p:spPr>
          <a:xfrm>
            <a:off x="2279482" y="965016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96" name="object 1496"/>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9" name="object 1499"/>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0" name="object 1500"/>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3009732"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07" name="object 1507"/>
          <p:cNvSpPr/>
          <p:nvPr/>
        </p:nvSpPr>
        <p:spPr>
          <a:xfrm>
            <a:off x="3855285"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08" name="object 1508"/>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1" name="object 1511"/>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2" name="object 1512"/>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3" name="object 1513"/>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4" name="object 1514"/>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5" name="object 1515"/>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6" name="object 1516"/>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7" name="object 1517"/>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8" name="object 1518"/>
          <p:cNvSpPr/>
          <p:nvPr/>
        </p:nvSpPr>
        <p:spPr>
          <a:xfrm>
            <a:off x="4700838"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9" name="object 1519"/>
          <p:cNvSpPr/>
          <p:nvPr/>
        </p:nvSpPr>
        <p:spPr>
          <a:xfrm>
            <a:off x="5538704"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20" name="object 1520"/>
          <p:cNvSpPr/>
          <p:nvPr/>
        </p:nvSpPr>
        <p:spPr>
          <a:xfrm>
            <a:off x="6376570"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21" name="object 1521"/>
          <p:cNvSpPr/>
          <p:nvPr/>
        </p:nvSpPr>
        <p:spPr>
          <a:xfrm>
            <a:off x="319338" y="980389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522" name="object 1522"/>
          <p:cNvSpPr/>
          <p:nvPr/>
        </p:nvSpPr>
        <p:spPr>
          <a:xfrm>
            <a:off x="2279482" y="980389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523" name="object 1523"/>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6" name="object 1526"/>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7" name="object 1527"/>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3009732"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34" name="object 1534"/>
          <p:cNvSpPr/>
          <p:nvPr/>
        </p:nvSpPr>
        <p:spPr>
          <a:xfrm>
            <a:off x="3855285"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35" name="object 1535"/>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8" name="object 1538"/>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9" name="object 1539"/>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0" name="object 1540"/>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1" name="object 1541"/>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2" name="object 1542"/>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3" name="object 1543"/>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4" name="object 1544"/>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5" name="object 1545"/>
          <p:cNvSpPr/>
          <p:nvPr/>
        </p:nvSpPr>
        <p:spPr>
          <a:xfrm>
            <a:off x="4700838"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6" name="object 1546"/>
          <p:cNvSpPr/>
          <p:nvPr/>
        </p:nvSpPr>
        <p:spPr>
          <a:xfrm>
            <a:off x="5538704"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7" name="object 1547"/>
          <p:cNvSpPr/>
          <p:nvPr/>
        </p:nvSpPr>
        <p:spPr>
          <a:xfrm>
            <a:off x="6376570"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8" name="object 1548"/>
          <p:cNvSpPr/>
          <p:nvPr/>
        </p:nvSpPr>
        <p:spPr>
          <a:xfrm>
            <a:off x="315494" y="598905"/>
            <a:ext cx="3843421" cy="2206123"/>
          </a:xfrm>
          <a:prstGeom prst="rect">
            <a:avLst/>
          </a:prstGeom>
          <a:blipFill>
            <a:blip r:embed="rId26" cstate="print"/>
            <a:stretch>
              <a:fillRect/>
            </a:stretch>
          </a:blipFill>
        </p:spPr>
        <p:txBody>
          <a:bodyPr wrap="square" lIns="0" tIns="0" rIns="0" bIns="0" rtlCol="0"/>
          <a:lstStyle/>
          <a:p/>
        </p:txBody>
      </p:sp>
      <p:sp>
        <p:nvSpPr>
          <p:cNvPr id="1549" name="object 1549"/>
          <p:cNvSpPr txBox="1"/>
          <p:nvPr/>
        </p:nvSpPr>
        <p:spPr>
          <a:xfrm>
            <a:off x="302794" y="417094"/>
            <a:ext cx="3791585" cy="30988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Industry </a:t>
            </a:r>
            <a:r>
              <a:rPr sz="1050" b="1" spc="20" dirty="0">
                <a:solidFill>
                  <a:srgbClr val="38829D"/>
                </a:solidFill>
                <a:latin typeface="Arial" panose="020B0604020202020204"/>
                <a:cs typeface="Arial" panose="020B0604020202020204"/>
              </a:rPr>
              <a:t>Analysis</a:t>
            </a:r>
            <a:r>
              <a:rPr sz="1050" b="1" spc="20" dirty="0">
                <a:solidFill>
                  <a:srgbClr val="007F06"/>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SEABRIDGE</a:t>
            </a:r>
            <a:r>
              <a:rPr sz="850" b="1" spc="-5" dirty="0">
                <a:solidFill>
                  <a:srgbClr val="3E3E3E"/>
                </a:solidFill>
                <a:latin typeface="Arial" panose="020B0604020202020204"/>
                <a:cs typeface="Arial" panose="020B0604020202020204"/>
              </a:rPr>
              <a:t> Industry Rank: </a:t>
            </a:r>
            <a:r>
              <a:rPr sz="850" spc="-5" dirty="0">
                <a:solidFill>
                  <a:srgbClr val="3E3E3E"/>
                </a:solidFill>
                <a:latin typeface="Arial" panose="020B0604020202020204"/>
                <a:cs typeface="Arial" panose="020B0604020202020204"/>
              </a:rPr>
              <a:t>Bottom 26% (187 out of</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p:txBody>
      </p:sp>
      <p:sp>
        <p:nvSpPr>
          <p:cNvPr id="1550" name="object 1550"/>
          <p:cNvSpPr txBox="1"/>
          <p:nvPr/>
        </p:nvSpPr>
        <p:spPr>
          <a:xfrm>
            <a:off x="4376821" y="417094"/>
            <a:ext cx="694690" cy="19177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Top</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Peers</a:t>
            </a:r>
            <a:endParaRPr sz="1050" b="1" spc="20" dirty="0">
              <a:solidFill>
                <a:srgbClr val="38829D"/>
              </a:solidFill>
              <a:latin typeface="Arial" panose="020B0604020202020204"/>
              <a:cs typeface="Arial" panose="020B0604020202020204"/>
            </a:endParaRPr>
          </a:p>
        </p:txBody>
      </p:sp>
      <p:sp>
        <p:nvSpPr>
          <p:cNvPr id="1551" name="object 1551"/>
          <p:cNvSpPr/>
          <p:nvPr/>
        </p:nvSpPr>
        <p:spPr>
          <a:xfrm>
            <a:off x="4397208" y="698834"/>
            <a:ext cx="2828757" cy="830179"/>
          </a:xfrm>
          <a:prstGeom prst="rect">
            <a:avLst/>
          </a:prstGeom>
          <a:blipFill>
            <a:blip r:embed="rId27" cstate="print"/>
            <a:stretch>
              <a:fillRect/>
            </a:stretch>
          </a:blipFill>
        </p:spPr>
        <p:txBody>
          <a:bodyPr wrap="square" lIns="0" tIns="0" rIns="0" bIns="0" rtlCol="0"/>
          <a:lstStyle/>
          <a:p/>
        </p:txBody>
      </p:sp>
      <p:sp>
        <p:nvSpPr>
          <p:cNvPr id="1552" name="object 1552"/>
          <p:cNvSpPr/>
          <p:nvPr/>
        </p:nvSpPr>
        <p:spPr>
          <a:xfrm>
            <a:off x="4397208" y="698834"/>
            <a:ext cx="2828757" cy="2206123"/>
          </a:xfrm>
          <a:prstGeom prst="rect">
            <a:avLst/>
          </a:prstGeom>
          <a:blipFill>
            <a:blip r:embed="rId28" cstate="print"/>
            <a:stretch>
              <a:fillRect/>
            </a:stretch>
          </a:blipFill>
        </p:spPr>
        <p:txBody>
          <a:bodyPr wrap="square" lIns="0" tIns="0" rIns="0" bIns="0" rtlCol="0"/>
          <a:lstStyle/>
          <a:p/>
        </p:txBody>
      </p:sp>
      <p:sp>
        <p:nvSpPr>
          <p:cNvPr id="1553" name="object 1553"/>
          <p:cNvSpPr/>
          <p:nvPr/>
        </p:nvSpPr>
        <p:spPr>
          <a:xfrm>
            <a:off x="7010734"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54" name="object 1554"/>
          <p:cNvSpPr/>
          <p:nvPr/>
        </p:nvSpPr>
        <p:spPr>
          <a:xfrm>
            <a:off x="7006890" y="917909"/>
            <a:ext cx="0" cy="154305"/>
          </a:xfrm>
          <a:custGeom>
            <a:avLst/>
            <a:gdLst/>
            <a:ahLst/>
            <a:cxnLst/>
            <a:rect l="l" t="t" r="r" b="b"/>
            <a:pathLst>
              <a:path h="154305">
                <a:moveTo>
                  <a:pt x="0" y="0"/>
                </a:moveTo>
                <a:lnTo>
                  <a:pt x="0" y="153736"/>
                </a:lnTo>
              </a:path>
            </a:pathLst>
          </a:custGeom>
          <a:ln w="7686">
            <a:solidFill>
              <a:srgbClr val="01640A"/>
            </a:solidFill>
          </a:ln>
        </p:spPr>
        <p:txBody>
          <a:bodyPr wrap="square" lIns="0" tIns="0" rIns="0" bIns="0" rtlCol="0"/>
          <a:lstStyle/>
          <a:p/>
        </p:txBody>
      </p:sp>
      <p:sp>
        <p:nvSpPr>
          <p:cNvPr id="1555" name="object 1555"/>
          <p:cNvSpPr/>
          <p:nvPr/>
        </p:nvSpPr>
        <p:spPr>
          <a:xfrm>
            <a:off x="7006890" y="917909"/>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6" name="object 1556"/>
          <p:cNvSpPr/>
          <p:nvPr/>
        </p:nvSpPr>
        <p:spPr>
          <a:xfrm>
            <a:off x="7137567" y="917909"/>
            <a:ext cx="0" cy="161925"/>
          </a:xfrm>
          <a:custGeom>
            <a:avLst/>
            <a:gdLst/>
            <a:ahLst/>
            <a:cxnLst/>
            <a:rect l="l" t="t" r="r" b="b"/>
            <a:pathLst>
              <a:path h="161925">
                <a:moveTo>
                  <a:pt x="0" y="0"/>
                </a:moveTo>
                <a:lnTo>
                  <a:pt x="0" y="161423"/>
                </a:lnTo>
              </a:path>
            </a:pathLst>
          </a:custGeom>
          <a:ln w="7686">
            <a:solidFill>
              <a:srgbClr val="01640A"/>
            </a:solidFill>
          </a:ln>
        </p:spPr>
        <p:txBody>
          <a:bodyPr wrap="square" lIns="0" tIns="0" rIns="0" bIns="0" rtlCol="0"/>
          <a:lstStyle/>
          <a:p/>
        </p:txBody>
      </p:sp>
      <p:sp>
        <p:nvSpPr>
          <p:cNvPr id="1557" name="object 1557"/>
          <p:cNvSpPr/>
          <p:nvPr/>
        </p:nvSpPr>
        <p:spPr>
          <a:xfrm>
            <a:off x="7006890" y="1079332"/>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8" name="object 1558"/>
          <p:cNvSpPr/>
          <p:nvPr/>
        </p:nvSpPr>
        <p:spPr>
          <a:xfrm>
            <a:off x="7010734"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59" name="object 1559"/>
          <p:cNvSpPr/>
          <p:nvPr/>
        </p:nvSpPr>
        <p:spPr>
          <a:xfrm>
            <a:off x="7006890" y="1171575"/>
            <a:ext cx="0" cy="154305"/>
          </a:xfrm>
          <a:custGeom>
            <a:avLst/>
            <a:gdLst/>
            <a:ahLst/>
            <a:cxnLst/>
            <a:rect l="l" t="t" r="r" b="b"/>
            <a:pathLst>
              <a:path h="154305">
                <a:moveTo>
                  <a:pt x="0" y="0"/>
                </a:moveTo>
                <a:lnTo>
                  <a:pt x="0" y="153736"/>
                </a:lnTo>
              </a:path>
            </a:pathLst>
          </a:custGeom>
          <a:ln w="7686">
            <a:solidFill>
              <a:srgbClr val="550202"/>
            </a:solidFill>
          </a:ln>
        </p:spPr>
        <p:txBody>
          <a:bodyPr wrap="square" lIns="0" tIns="0" rIns="0" bIns="0" rtlCol="0"/>
          <a:lstStyle/>
          <a:p/>
        </p:txBody>
      </p:sp>
      <p:sp>
        <p:nvSpPr>
          <p:cNvPr id="1560" name="object 1560"/>
          <p:cNvSpPr/>
          <p:nvPr/>
        </p:nvSpPr>
        <p:spPr>
          <a:xfrm>
            <a:off x="7006890" y="1171575"/>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61" name="object 1561"/>
          <p:cNvSpPr/>
          <p:nvPr/>
        </p:nvSpPr>
        <p:spPr>
          <a:xfrm>
            <a:off x="7137567" y="1171575"/>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1562" name="object 1562"/>
          <p:cNvSpPr/>
          <p:nvPr/>
        </p:nvSpPr>
        <p:spPr>
          <a:xfrm>
            <a:off x="7006890" y="1332998"/>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63" name="object 1563"/>
          <p:cNvSpPr/>
          <p:nvPr/>
        </p:nvSpPr>
        <p:spPr>
          <a:xfrm>
            <a:off x="7010734"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06890" y="1425240"/>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06890" y="1425240"/>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37567" y="1425240"/>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06890" y="1586664"/>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0734"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06890" y="1678906"/>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06890" y="1678906"/>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37567" y="1678906"/>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06890" y="1840330"/>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0734"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74" name="object 1574"/>
          <p:cNvSpPr/>
          <p:nvPr/>
        </p:nvSpPr>
        <p:spPr>
          <a:xfrm>
            <a:off x="7006890" y="1932572"/>
            <a:ext cx="0" cy="154305"/>
          </a:xfrm>
          <a:custGeom>
            <a:avLst/>
            <a:gdLst/>
            <a:ahLst/>
            <a:cxnLst/>
            <a:rect l="l" t="t" r="r" b="b"/>
            <a:pathLst>
              <a:path h="154305">
                <a:moveTo>
                  <a:pt x="0" y="0"/>
                </a:moveTo>
                <a:lnTo>
                  <a:pt x="0" y="153736"/>
                </a:lnTo>
              </a:path>
            </a:pathLst>
          </a:custGeom>
          <a:ln w="7686">
            <a:solidFill>
              <a:srgbClr val="550202"/>
            </a:solidFill>
          </a:ln>
        </p:spPr>
        <p:txBody>
          <a:bodyPr wrap="square" lIns="0" tIns="0" rIns="0" bIns="0" rtlCol="0"/>
          <a:lstStyle/>
          <a:p/>
        </p:txBody>
      </p:sp>
      <p:sp>
        <p:nvSpPr>
          <p:cNvPr id="1575" name="object 1575"/>
          <p:cNvSpPr/>
          <p:nvPr/>
        </p:nvSpPr>
        <p:spPr>
          <a:xfrm>
            <a:off x="7006890" y="1932572"/>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76" name="object 1576"/>
          <p:cNvSpPr/>
          <p:nvPr/>
        </p:nvSpPr>
        <p:spPr>
          <a:xfrm>
            <a:off x="7137567" y="1932572"/>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1577" name="object 1577"/>
          <p:cNvSpPr/>
          <p:nvPr/>
        </p:nvSpPr>
        <p:spPr>
          <a:xfrm>
            <a:off x="7006890" y="2093996"/>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78" name="object 1578"/>
          <p:cNvSpPr/>
          <p:nvPr/>
        </p:nvSpPr>
        <p:spPr>
          <a:xfrm>
            <a:off x="7010734"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9" name="object 1579"/>
          <p:cNvSpPr/>
          <p:nvPr/>
        </p:nvSpPr>
        <p:spPr>
          <a:xfrm>
            <a:off x="7006890" y="2186238"/>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80" name="object 1580"/>
          <p:cNvSpPr/>
          <p:nvPr/>
        </p:nvSpPr>
        <p:spPr>
          <a:xfrm>
            <a:off x="7006890" y="218623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81" name="object 1581"/>
          <p:cNvSpPr/>
          <p:nvPr/>
        </p:nvSpPr>
        <p:spPr>
          <a:xfrm>
            <a:off x="7137567" y="21862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82" name="object 1582"/>
          <p:cNvSpPr/>
          <p:nvPr/>
        </p:nvSpPr>
        <p:spPr>
          <a:xfrm>
            <a:off x="7006890" y="23476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83" name="object 1583"/>
          <p:cNvSpPr/>
          <p:nvPr/>
        </p:nvSpPr>
        <p:spPr>
          <a:xfrm>
            <a:off x="7010734"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4" name="object 1584"/>
          <p:cNvSpPr/>
          <p:nvPr/>
        </p:nvSpPr>
        <p:spPr>
          <a:xfrm>
            <a:off x="7006890" y="2439903"/>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85" name="object 1585"/>
          <p:cNvSpPr/>
          <p:nvPr/>
        </p:nvSpPr>
        <p:spPr>
          <a:xfrm>
            <a:off x="7006890" y="2439903"/>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86" name="object 1586"/>
          <p:cNvSpPr/>
          <p:nvPr/>
        </p:nvSpPr>
        <p:spPr>
          <a:xfrm>
            <a:off x="7137567" y="2439903"/>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87" name="object 1587"/>
          <p:cNvSpPr/>
          <p:nvPr/>
        </p:nvSpPr>
        <p:spPr>
          <a:xfrm>
            <a:off x="7006890" y="2601327"/>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88" name="object 1588"/>
          <p:cNvSpPr/>
          <p:nvPr/>
        </p:nvSpPr>
        <p:spPr>
          <a:xfrm>
            <a:off x="7010734"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9" name="object 1589"/>
          <p:cNvSpPr/>
          <p:nvPr/>
        </p:nvSpPr>
        <p:spPr>
          <a:xfrm>
            <a:off x="7006890" y="2693569"/>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90" name="object 1590"/>
          <p:cNvSpPr/>
          <p:nvPr/>
        </p:nvSpPr>
        <p:spPr>
          <a:xfrm>
            <a:off x="7006890" y="2693569"/>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91" name="object 1591"/>
          <p:cNvSpPr/>
          <p:nvPr/>
        </p:nvSpPr>
        <p:spPr>
          <a:xfrm>
            <a:off x="7137567" y="2693569"/>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92" name="object 1592"/>
          <p:cNvSpPr/>
          <p:nvPr/>
        </p:nvSpPr>
        <p:spPr>
          <a:xfrm>
            <a:off x="7006890" y="2854993"/>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graphicFrame>
        <p:nvGraphicFramePr>
          <p:cNvPr id="1593" name="object 1593"/>
          <p:cNvGraphicFramePr>
            <a:graphicFrameLocks noGrp="1"/>
          </p:cNvGraphicFramePr>
          <p:nvPr/>
        </p:nvGraphicFramePr>
        <p:xfrm>
          <a:off x="4389521" y="694990"/>
          <a:ext cx="2840355" cy="2221865"/>
        </p:xfrm>
        <a:graphic>
          <a:graphicData uri="http://schemas.openxmlformats.org/drawingml/2006/table">
            <a:tbl>
              <a:tblPr firstRow="1" bandRow="1">
                <a:tableStyleId>{2D5ABB26-0587-4C30-8999-92F81FD0307C}</a:tableStyleId>
              </a:tblPr>
              <a:tblGrid>
                <a:gridCol w="1718310"/>
                <a:gridCol w="716914"/>
                <a:gridCol w="400685"/>
              </a:tblGrid>
              <a:tr h="176797">
                <a:tc>
                  <a:txBody>
                    <a:bodyPr/>
                    <a:lstStyle/>
                    <a:p>
                      <a:pPr marL="64770">
                        <a:lnSpc>
                          <a:spcPct val="100000"/>
                        </a:lnSpc>
                        <a:spcBef>
                          <a:spcPts val="85"/>
                        </a:spcBef>
                      </a:pPr>
                      <a:r>
                        <a:rPr sz="850" b="1" spc="-5" dirty="0">
                          <a:solidFill>
                            <a:srgbClr val="3E3E3E"/>
                          </a:solidFill>
                          <a:latin typeface="Arial" panose="020B0604020202020204"/>
                          <a:cs typeface="Arial" panose="020B0604020202020204"/>
                        </a:rPr>
                        <a:t>Company</a:t>
                      </a:r>
                      <a:r>
                        <a:rPr sz="850" b="1" spc="-1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(Ticker)</a:t>
                      </a:r>
                      <a:endParaRPr sz="850">
                        <a:latin typeface="Arial" panose="020B0604020202020204"/>
                        <a:cs typeface="Arial" panose="020B0604020202020204"/>
                      </a:endParaRPr>
                    </a:p>
                  </a:txBody>
                  <a:tcPr marL="0" marR="0" marT="10795" marB="0">
                    <a:lnL w="9525">
                      <a:solidFill>
                        <a:srgbClr val="CACACA"/>
                      </a:solidFill>
                      <a:prstDash val="solid"/>
                    </a:lnL>
                    <a:lnB w="9525">
                      <a:solidFill>
                        <a:srgbClr val="CACACA"/>
                      </a:solidFill>
                      <a:prstDash val="solid"/>
                    </a:lnB>
                  </a:tcPr>
                </a:tc>
                <a:tc>
                  <a:txBody>
                    <a:bodyPr/>
                    <a:lstStyle/>
                    <a:p>
                      <a:pPr marR="43180" algn="r">
                        <a:lnSpc>
                          <a:spcPct val="100000"/>
                        </a:lnSpc>
                        <a:spcBef>
                          <a:spcPts val="85"/>
                        </a:spcBef>
                      </a:pPr>
                      <a:r>
                        <a:rPr sz="850" b="1" dirty="0">
                          <a:solidFill>
                            <a:srgbClr val="3E3E3E"/>
                          </a:solidFill>
                          <a:latin typeface="Arial" panose="020B0604020202020204"/>
                          <a:cs typeface="Arial" panose="020B0604020202020204"/>
                        </a:rPr>
                        <a:t>Rec</a:t>
                      </a:r>
                      <a:endParaRPr sz="850">
                        <a:latin typeface="Arial" panose="020B0604020202020204"/>
                        <a:cs typeface="Arial" panose="020B0604020202020204"/>
                      </a:endParaRPr>
                    </a:p>
                  </a:txBody>
                  <a:tcPr marL="0" marR="0" marT="10795" marB="0">
                    <a:lnB w="9525">
                      <a:solidFill>
                        <a:srgbClr val="CACACA"/>
                      </a:solidFill>
                      <a:prstDash val="solid"/>
                    </a:lnB>
                  </a:tcPr>
                </a:tc>
                <a:tc>
                  <a:txBody>
                    <a:bodyPr/>
                    <a:lstStyle/>
                    <a:p>
                      <a:pPr marL="50800">
                        <a:lnSpc>
                          <a:spcPct val="100000"/>
                        </a:lnSpc>
                        <a:spcBef>
                          <a:spcPts val="85"/>
                        </a:spcBef>
                      </a:pPr>
                      <a:r>
                        <a:rPr sz="850" b="1"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10795" marB="0">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Diebold Nixdorf,</a:t>
                      </a:r>
                      <a:r>
                        <a:rPr sz="850" spc="-10" dirty="0">
                          <a:solidFill>
                            <a:srgbClr val="3E3E3E"/>
                          </a:solidFill>
                          <a:latin typeface="Arial" panose="020B0604020202020204"/>
                          <a:cs typeface="Arial" panose="020B0604020202020204"/>
                        </a:rPr>
                        <a:t> </a:t>
                      </a:r>
                      <a:r>
                        <a:rPr sz="850" spc="-20" dirty="0">
                          <a:solidFill>
                            <a:srgbClr val="3E3E3E"/>
                          </a:solidFill>
                          <a:latin typeface="Arial" panose="020B0604020202020204"/>
                          <a:cs typeface="Arial" panose="020B0604020202020204"/>
                        </a:rPr>
                        <a:t>Inc…</a:t>
                      </a:r>
                      <a:r>
                        <a:rPr sz="850" b="1" spc="-20" dirty="0">
                          <a:solidFill>
                            <a:srgbClr val="3E3E3E"/>
                          </a:solidFill>
                          <a:latin typeface="Arial" panose="020B0604020202020204"/>
                          <a:cs typeface="Arial" panose="020B0604020202020204"/>
                        </a:rPr>
                        <a:t>(DBD)</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4135" algn="r">
                        <a:lnSpc>
                          <a:spcPct val="100000"/>
                        </a:lnSpc>
                        <a:spcBef>
                          <a:spcPts val="480"/>
                        </a:spcBef>
                      </a:pPr>
                      <a:r>
                        <a:rPr sz="700" b="1"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sz="750" b="1" dirty="0">
                          <a:solidFill>
                            <a:srgbClr val="FFFFFF"/>
                          </a:solidFill>
                          <a:latin typeface="Arial" panose="020B0604020202020204"/>
                          <a:cs typeface="Arial" panose="020B0604020202020204"/>
                        </a:rPr>
                        <a:t>1</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Alliance Data</a:t>
                      </a:r>
                      <a:r>
                        <a:rPr sz="850" spc="-10" dirty="0">
                          <a:solidFill>
                            <a:srgbClr val="3E3E3E"/>
                          </a:solidFill>
                          <a:latin typeface="Arial" panose="020B0604020202020204"/>
                          <a:cs typeface="Arial" panose="020B0604020202020204"/>
                        </a:rPr>
                        <a:t> </a:t>
                      </a:r>
                      <a:r>
                        <a:rPr sz="850" spc="-15" dirty="0">
                          <a:solidFill>
                            <a:srgbClr val="3E3E3E"/>
                          </a:solidFill>
                          <a:latin typeface="Arial" panose="020B0604020202020204"/>
                          <a:cs typeface="Arial" panose="020B0604020202020204"/>
                        </a:rPr>
                        <a:t>System…</a:t>
                      </a:r>
                      <a:r>
                        <a:rPr sz="850" b="1" spc="-15" dirty="0">
                          <a:solidFill>
                            <a:srgbClr val="3E3E3E"/>
                          </a:solidFill>
                          <a:latin typeface="Arial" panose="020B0604020202020204"/>
                          <a:cs typeface="Arial" panose="020B0604020202020204"/>
                        </a:rPr>
                        <a:t>(ADS)</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921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sz="750" b="1"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American Express</a:t>
                      </a:r>
                      <a:r>
                        <a:rPr sz="850" spc="-10" dirty="0">
                          <a:solidFill>
                            <a:srgbClr val="3E3E3E"/>
                          </a:solidFill>
                          <a:latin typeface="Arial" panose="020B0604020202020204"/>
                          <a:cs typeface="Arial" panose="020B0604020202020204"/>
                        </a:rPr>
                        <a:t> </a:t>
                      </a:r>
                      <a:r>
                        <a:rPr sz="850" spc="-20" dirty="0">
                          <a:solidFill>
                            <a:srgbClr val="3E3E3E"/>
                          </a:solidFill>
                          <a:latin typeface="Arial" panose="020B0604020202020204"/>
                          <a:cs typeface="Arial" panose="020B0604020202020204"/>
                        </a:rPr>
                        <a:t>Com…</a:t>
                      </a:r>
                      <a:r>
                        <a:rPr sz="850" b="1" spc="-20" dirty="0">
                          <a:solidFill>
                            <a:srgbClr val="3E3E3E"/>
                          </a:solidFill>
                          <a:latin typeface="Arial" panose="020B0604020202020204"/>
                          <a:cs typeface="Arial" panose="020B0604020202020204"/>
                        </a:rPr>
                        <a:t>(AXP)</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921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Discover Financial</a:t>
                      </a:r>
                      <a:r>
                        <a:rPr sz="850" spc="-10" dirty="0">
                          <a:solidFill>
                            <a:srgbClr val="3E3E3E"/>
                          </a:solidFill>
                          <a:latin typeface="Arial" panose="020B0604020202020204"/>
                          <a:cs typeface="Arial" panose="020B0604020202020204"/>
                        </a:rPr>
                        <a:t> </a:t>
                      </a:r>
                      <a:r>
                        <a:rPr sz="850" spc="-20" dirty="0">
                          <a:solidFill>
                            <a:srgbClr val="3E3E3E"/>
                          </a:solidFill>
                          <a:latin typeface="Arial" panose="020B0604020202020204"/>
                          <a:cs typeface="Arial" panose="020B0604020202020204"/>
                        </a:rPr>
                        <a:t>S…</a:t>
                      </a:r>
                      <a:r>
                        <a:rPr sz="850" b="1" spc="-20" dirty="0">
                          <a:solidFill>
                            <a:srgbClr val="3E3E3E"/>
                          </a:solidFill>
                          <a:latin typeface="Arial" panose="020B0604020202020204"/>
                          <a:cs typeface="Arial" panose="020B0604020202020204"/>
                        </a:rPr>
                        <a:t>(DFS)</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921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Fidelity National</a:t>
                      </a:r>
                      <a:r>
                        <a:rPr sz="850" spc="-10" dirty="0">
                          <a:solidFill>
                            <a:srgbClr val="3E3E3E"/>
                          </a:solidFill>
                          <a:latin typeface="Arial" panose="020B0604020202020204"/>
                          <a:cs typeface="Arial" panose="020B0604020202020204"/>
                        </a:rPr>
                        <a:t> </a:t>
                      </a:r>
                      <a:r>
                        <a:rPr sz="850" spc="-20" dirty="0">
                          <a:solidFill>
                            <a:srgbClr val="3E3E3E"/>
                          </a:solidFill>
                          <a:latin typeface="Arial" panose="020B0604020202020204"/>
                          <a:cs typeface="Arial" panose="020B0604020202020204"/>
                        </a:rPr>
                        <a:t>In…</a:t>
                      </a:r>
                      <a:r>
                        <a:rPr sz="850" b="1" spc="-20" dirty="0">
                          <a:solidFill>
                            <a:srgbClr val="3E3E3E"/>
                          </a:solidFill>
                          <a:latin typeface="Arial" panose="020B0604020202020204"/>
                          <a:cs typeface="Arial" panose="020B0604020202020204"/>
                        </a:rPr>
                        <a:t>(FIS)</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921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sz="750" b="1"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Fiserv, Inc.</a:t>
                      </a:r>
                      <a:r>
                        <a:rPr sz="850" spc="-3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(FISV)</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921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53665">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Mastercard </a:t>
                      </a:r>
                      <a:r>
                        <a:rPr sz="850" spc="-15" dirty="0">
                          <a:solidFill>
                            <a:srgbClr val="3E3E3E"/>
                          </a:solidFill>
                          <a:latin typeface="Arial" panose="020B0604020202020204"/>
                          <a:cs typeface="Arial" panose="020B0604020202020204"/>
                        </a:rPr>
                        <a:t>Incorpora…</a:t>
                      </a:r>
                      <a:r>
                        <a:rPr sz="850" b="1" spc="-15" dirty="0">
                          <a:solidFill>
                            <a:srgbClr val="3E3E3E"/>
                          </a:solidFill>
                          <a:latin typeface="Arial" panose="020B0604020202020204"/>
                          <a:cs typeface="Arial" panose="020B0604020202020204"/>
                        </a:rPr>
                        <a:t>(MA)</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6921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209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lnB w="9525">
                      <a:solidFill>
                        <a:srgbClr val="CACACA"/>
                      </a:solidFill>
                      <a:prstDash val="solid"/>
                    </a:lnB>
                  </a:tcPr>
                </a:tc>
              </a:tr>
              <a:tr h="269039">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The Western Union</a:t>
                      </a:r>
                      <a:r>
                        <a:rPr sz="850" spc="-20" dirty="0">
                          <a:solidFill>
                            <a:srgbClr val="3E3E3E"/>
                          </a:solidFill>
                          <a:latin typeface="Arial" panose="020B0604020202020204"/>
                          <a:cs typeface="Arial" panose="020B0604020202020204"/>
                        </a:rPr>
                        <a:t> </a:t>
                      </a:r>
                      <a:r>
                        <a:rPr sz="850" spc="-15" dirty="0">
                          <a:solidFill>
                            <a:srgbClr val="3E3E3E"/>
                          </a:solidFill>
                          <a:latin typeface="Arial" panose="020B0604020202020204"/>
                          <a:cs typeface="Arial" panose="020B0604020202020204"/>
                        </a:rPr>
                        <a:t>Co…</a:t>
                      </a:r>
                      <a:r>
                        <a:rPr sz="850" b="1" spc="-15" dirty="0">
                          <a:solidFill>
                            <a:srgbClr val="3E3E3E"/>
                          </a:solidFill>
                          <a:latin typeface="Arial" panose="020B0604020202020204"/>
                          <a:cs typeface="Arial" panose="020B0604020202020204"/>
                        </a:rPr>
                        <a:t>(WU)</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tcPr>
                </a:tc>
                <a:tc>
                  <a:txBody>
                    <a:bodyPr/>
                    <a:lstStyle/>
                    <a:p>
                      <a:pPr marR="6921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tcPr>
                </a:tc>
                <a:tc>
                  <a:txBody>
                    <a:bodyPr/>
                    <a:lstStyle/>
                    <a:p>
                      <a:pPr marL="21209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T w="9525">
                      <a:solidFill>
                        <a:srgbClr val="CACACA"/>
                      </a:solidFill>
                      <a:prstDash val="solid"/>
                    </a:lnT>
                  </a:tcPr>
                </a:tc>
              </a:tr>
            </a:tbl>
          </a:graphicData>
        </a:graphic>
      </p:graphicFrame>
      <p:sp>
        <p:nvSpPr>
          <p:cNvPr id="1594" name="object 1594"/>
          <p:cNvSpPr/>
          <p:nvPr/>
        </p:nvSpPr>
        <p:spPr>
          <a:xfrm>
            <a:off x="4393364" y="694990"/>
            <a:ext cx="2836545" cy="0"/>
          </a:xfrm>
          <a:custGeom>
            <a:avLst/>
            <a:gdLst/>
            <a:ahLst/>
            <a:cxnLst/>
            <a:rect l="l" t="t" r="r" b="b"/>
            <a:pathLst>
              <a:path w="2836545">
                <a:moveTo>
                  <a:pt x="0" y="0"/>
                </a:moveTo>
                <a:lnTo>
                  <a:pt x="2836444" y="0"/>
                </a:lnTo>
              </a:path>
            </a:pathLst>
          </a:custGeom>
          <a:ln w="7686">
            <a:solidFill>
              <a:srgbClr val="CACACA"/>
            </a:solidFill>
          </a:ln>
        </p:spPr>
        <p:txBody>
          <a:bodyPr wrap="square" lIns="0" tIns="0" rIns="0" bIns="0" rtlCol="0"/>
          <a:lstStyle/>
          <a:p/>
        </p:txBody>
      </p:sp>
      <p:sp>
        <p:nvSpPr>
          <p:cNvPr id="1595" name="object 1595"/>
          <p:cNvSpPr/>
          <p:nvPr/>
        </p:nvSpPr>
        <p:spPr>
          <a:xfrm>
            <a:off x="7229809" y="694990"/>
            <a:ext cx="0" cy="2214245"/>
          </a:xfrm>
          <a:custGeom>
            <a:avLst/>
            <a:gdLst/>
            <a:ahLst/>
            <a:cxnLst/>
            <a:rect l="l" t="t" r="r" b="b"/>
            <a:pathLst>
              <a:path h="2214245">
                <a:moveTo>
                  <a:pt x="0" y="0"/>
                </a:moveTo>
                <a:lnTo>
                  <a:pt x="0" y="2213810"/>
                </a:lnTo>
              </a:path>
            </a:pathLst>
          </a:custGeom>
          <a:ln w="7686">
            <a:solidFill>
              <a:srgbClr val="CACACA"/>
            </a:solidFill>
          </a:ln>
        </p:spPr>
        <p:txBody>
          <a:bodyPr wrap="square" lIns="0" tIns="0" rIns="0" bIns="0" rtlCol="0"/>
          <a:lstStyle/>
          <a:p/>
        </p:txBody>
      </p:sp>
      <p:sp>
        <p:nvSpPr>
          <p:cNvPr id="1596" name="object 1596"/>
          <p:cNvSpPr/>
          <p:nvPr/>
        </p:nvSpPr>
        <p:spPr>
          <a:xfrm>
            <a:off x="4393364" y="2908801"/>
            <a:ext cx="2836545" cy="0"/>
          </a:xfrm>
          <a:custGeom>
            <a:avLst/>
            <a:gdLst/>
            <a:ahLst/>
            <a:cxnLst/>
            <a:rect l="l" t="t" r="r" b="b"/>
            <a:pathLst>
              <a:path w="2836545">
                <a:moveTo>
                  <a:pt x="0" y="0"/>
                </a:moveTo>
                <a:lnTo>
                  <a:pt x="2836444" y="0"/>
                </a:lnTo>
              </a:path>
            </a:pathLst>
          </a:custGeom>
          <a:ln w="7686">
            <a:solidFill>
              <a:srgbClr val="CACACA"/>
            </a:solidFill>
          </a:ln>
        </p:spPr>
        <p:txBody>
          <a:bodyPr wrap="square" lIns="0" tIns="0" rIns="0" bIns="0" rtlCol="0"/>
          <a:lstStyle/>
          <a:p/>
        </p:txBody>
      </p:sp>
      <p:sp>
        <p:nvSpPr>
          <p:cNvPr id="1597" name="object 1597"/>
          <p:cNvSpPr/>
          <p:nvPr/>
        </p:nvSpPr>
        <p:spPr>
          <a:xfrm>
            <a:off x="319338" y="9811585"/>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598" name="object 1598"/>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99" name="object 1599"/>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600" name="object 1600"/>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601" name="object 1601"/>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02" name="object 1602"/>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603" name="object 1603"/>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606" name="object 1606"/>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
        <p:nvSpPr>
          <p:cNvPr id="1607"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29"/>
              </a:rPr>
              <a:t>www.seabridgefintech.com</a:t>
            </a:r>
            <a:endParaRPr sz="850" spc="-5" dirty="0">
              <a:solidFill>
                <a:srgbClr val="CACACA"/>
              </a:solidFill>
              <a:latin typeface="Arial" panose="020B0604020202020204"/>
              <a:cs typeface="Arial" panose="020B0604020202020204"/>
            </a:endParaRPr>
          </a:p>
        </p:txBody>
      </p:sp>
      <p:sp>
        <p:nvSpPr>
          <p:cNvPr id="160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7534" cy="30499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Stock Rating</a:t>
            </a:r>
            <a:r>
              <a:rPr sz="1050" b="1" spc="-1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System</a:t>
            </a:r>
            <a:endParaRPr sz="1050">
              <a:solidFill>
                <a:srgbClr val="38829D"/>
              </a:solidFill>
              <a:latin typeface="Arial" panose="020B0604020202020204"/>
              <a:cs typeface="Arial" panose="020B0604020202020204"/>
            </a:endParaRPr>
          </a:p>
          <a:p>
            <a:pPr marL="12700" marR="6985" algn="just">
              <a:lnSpc>
                <a:spcPct val="113000"/>
              </a:lnSpc>
              <a:spcBef>
                <a:spcPts val="565"/>
              </a:spcBef>
            </a:pPr>
            <a:r>
              <a:rPr sz="850" spc="-5" dirty="0">
                <a:solidFill>
                  <a:srgbClr val="3E3E3E"/>
                </a:solidFill>
                <a:latin typeface="Arial" panose="020B0604020202020204"/>
                <a:cs typeface="Arial" panose="020B0604020202020204"/>
              </a:rPr>
              <a:t>We offer two rating systems that take into account investors' holding horizons: SEABRIDGE Rank and SEABRIDGE Recommendation. Each provides valuable  insights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future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profitability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separately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combination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each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depending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investment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style.</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Recommendation</a:t>
            </a:r>
            <a:endParaRPr sz="1050">
              <a:solidFill>
                <a:srgbClr val="38829D"/>
              </a:solidFill>
              <a:latin typeface="Arial" panose="020B0604020202020204"/>
              <a:cs typeface="Arial" panose="020B0604020202020204"/>
            </a:endParaRPr>
          </a:p>
          <a:p>
            <a:pPr marL="12700" marR="5715" algn="just">
              <a:lnSpc>
                <a:spcPct val="113000"/>
              </a:lnSpc>
              <a:spcBef>
                <a:spcPts val="565"/>
              </a:spcBef>
            </a:pPr>
            <a:r>
              <a:rPr sz="850" spc="-5" dirty="0">
                <a:solidFill>
                  <a:srgbClr val="3E3E3E"/>
                </a:solidFill>
                <a:latin typeface="Arial" panose="020B0604020202020204"/>
                <a:cs typeface="Arial" panose="020B0604020202020204"/>
              </a:rPr>
              <a:t>The SEABRIDGE Recommendation aims to predict performance over the next 6 to 12 months. The foundation for the quantitatively determined SEABRIDGE  Recommendation is trends in the company's estimate revisions and earnings outlook. The SEABRIDGE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SEABRIDGE quantitative rating system. But we have given our analysts the ability to override the SEABRIDGE Recommendation for the 1200  stocks that they follow. The reason for the analyst over-rides is that there are often factors such as valuation, industry conditions and  management effectiveness that a trained investment professional can spot better than a quantitative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model.</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Rank</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The SEABRIDGE Rank is our short-term rating system that is most effective over the one- to three-month holding horizon. The underlying driver for the  quantitatively-determined SEABRIDGE Rank is the same as the SEABRIDGE Recommendation, and reflects trends in earnings estimate</a:t>
            </a:r>
            <a:r>
              <a:rPr sz="850" spc="1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revisions.</a:t>
            </a:r>
            <a:endParaRPr sz="850">
              <a:latin typeface="Arial" panose="020B0604020202020204"/>
              <a:cs typeface="Arial" panose="020B0604020202020204"/>
            </a:endParaRPr>
          </a:p>
        </p:txBody>
      </p:sp>
      <p:sp>
        <p:nvSpPr>
          <p:cNvPr id="3" name="object 3"/>
          <p:cNvSpPr/>
          <p:nvPr/>
        </p:nvSpPr>
        <p:spPr>
          <a:xfrm>
            <a:off x="319338" y="3223961"/>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 name="object 4"/>
          <p:cNvSpPr txBox="1"/>
          <p:nvPr/>
        </p:nvSpPr>
        <p:spPr>
          <a:xfrm>
            <a:off x="302794" y="3444908"/>
            <a:ext cx="5121275" cy="54673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a:t>
            </a:r>
            <a:r>
              <a:rPr sz="1050" b="1" spc="15" dirty="0">
                <a:solidFill>
                  <a:srgbClr val="38829D"/>
                </a:solidFill>
                <a:latin typeface="Arial" panose="020B0604020202020204"/>
                <a:cs typeface="Arial" panose="020B0604020202020204"/>
              </a:rPr>
              <a:t>Style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Scores</a:t>
            </a:r>
            <a:endParaRPr sz="1050">
              <a:solidFill>
                <a:srgbClr val="38829D"/>
              </a:solidFill>
              <a:latin typeface="Arial" panose="020B0604020202020204"/>
              <a:cs typeface="Arial" panose="020B0604020202020204"/>
            </a:endParaRPr>
          </a:p>
          <a:p>
            <a:pPr marL="12700" marR="5080">
              <a:lnSpc>
                <a:spcPct val="113000"/>
              </a:lnSpc>
              <a:spcBef>
                <a:spcPts val="565"/>
              </a:spcBef>
            </a:pPr>
            <a:r>
              <a:rPr sz="850" spc="-5" dirty="0">
                <a:solidFill>
                  <a:srgbClr val="3E3E3E"/>
                </a:solidFill>
                <a:latin typeface="Arial" panose="020B0604020202020204"/>
                <a:cs typeface="Arial" panose="020B0604020202020204"/>
              </a:rPr>
              <a:t>The SEABRIDGE Style Score is as a complementary indicator to the SEABRIDGE rating system, giving investors a way  to focus on the highest rated stocks that best fit their own stock picking</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preferences.</a:t>
            </a:r>
            <a:endParaRPr sz="850">
              <a:latin typeface="Arial" panose="020B0604020202020204"/>
              <a:cs typeface="Arial" panose="020B0604020202020204"/>
            </a:endParaRPr>
          </a:p>
        </p:txBody>
      </p:sp>
      <p:sp>
        <p:nvSpPr>
          <p:cNvPr id="5" name="object 5"/>
          <p:cNvSpPr txBox="1"/>
          <p:nvPr/>
        </p:nvSpPr>
        <p:spPr>
          <a:xfrm>
            <a:off x="302794" y="3997626"/>
            <a:ext cx="5125720" cy="749935"/>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Academic research has proven that stocks with the best Value, Growth and Momentum characteristics  outperform the market. The SEABRIDGE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board.</a:t>
            </a:r>
            <a:endParaRPr sz="850">
              <a:latin typeface="Arial" panose="020B0604020202020204"/>
              <a:cs typeface="Arial" panose="020B0604020202020204"/>
            </a:endParaRPr>
          </a:p>
        </p:txBody>
      </p:sp>
      <p:sp>
        <p:nvSpPr>
          <p:cNvPr id="6" name="object 6"/>
          <p:cNvSpPr/>
          <p:nvPr/>
        </p:nvSpPr>
        <p:spPr>
          <a:xfrm>
            <a:off x="5580981" y="3581400"/>
            <a:ext cx="1644984" cy="830179"/>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5580981" y="3581400"/>
            <a:ext cx="1644984" cy="1229894"/>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5711658" y="3691689"/>
            <a:ext cx="59944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Value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9" name="object 9"/>
          <p:cNvSpPr/>
          <p:nvPr/>
        </p:nvSpPr>
        <p:spPr>
          <a:xfrm>
            <a:off x="6964613" y="370438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14750"/>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1" name="object 11"/>
          <p:cNvSpPr/>
          <p:nvPr/>
        </p:nvSpPr>
        <p:spPr>
          <a:xfrm>
            <a:off x="6960769" y="370054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0054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0054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3968415"/>
            <a:ext cx="671195"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16" name="object 16"/>
          <p:cNvSpPr/>
          <p:nvPr/>
        </p:nvSpPr>
        <p:spPr>
          <a:xfrm>
            <a:off x="6964613" y="39811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3991476"/>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8" name="object 18"/>
          <p:cNvSpPr/>
          <p:nvPr/>
        </p:nvSpPr>
        <p:spPr>
          <a:xfrm>
            <a:off x="6960769" y="39772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39772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39772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386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45142"/>
            <a:ext cx="8623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Momentum</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23" name="object 23"/>
          <p:cNvSpPr/>
          <p:nvPr/>
        </p:nvSpPr>
        <p:spPr>
          <a:xfrm>
            <a:off x="6964613" y="42578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87674" y="4268203"/>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25" name="object 25"/>
          <p:cNvSpPr/>
          <p:nvPr/>
        </p:nvSpPr>
        <p:spPr>
          <a:xfrm>
            <a:off x="6960769" y="42539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539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539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154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21868"/>
            <a:ext cx="56896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VGM</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30" name="object 30"/>
          <p:cNvSpPr/>
          <p:nvPr/>
        </p:nvSpPr>
        <p:spPr>
          <a:xfrm>
            <a:off x="6964613" y="4534568"/>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44929"/>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FFFFFF"/>
                </a:solidFill>
                <a:latin typeface="Arial" panose="020B0604020202020204"/>
                <a:cs typeface="Arial" panose="020B0604020202020204"/>
              </a:rPr>
              <a:t>D</a:t>
            </a:r>
            <a:endParaRPr sz="750">
              <a:latin typeface="Arial" panose="020B0604020202020204"/>
              <a:cs typeface="Arial" panose="020B0604020202020204"/>
            </a:endParaRPr>
          </a:p>
        </p:txBody>
      </p:sp>
      <p:sp>
        <p:nvSpPr>
          <p:cNvPr id="32" name="object 32"/>
          <p:cNvSpPr/>
          <p:nvPr/>
        </p:nvSpPr>
        <p:spPr>
          <a:xfrm>
            <a:off x="6960769" y="453072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3072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3072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69214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577556"/>
            <a:ext cx="0" cy="1229995"/>
          </a:xfrm>
          <a:custGeom>
            <a:avLst/>
            <a:gdLst/>
            <a:ahLst/>
            <a:cxnLst/>
            <a:rect l="l" t="t" r="r" b="b"/>
            <a:pathLst>
              <a:path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577556"/>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577556"/>
            <a:ext cx="0" cy="1237615"/>
          </a:xfrm>
          <a:custGeom>
            <a:avLst/>
            <a:gdLst/>
            <a:ahLst/>
            <a:cxnLst/>
            <a:rect l="l" t="t" r="r" b="b"/>
            <a:pathLst>
              <a:path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15138"/>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27634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4843178"/>
            <a:ext cx="6947534" cy="4725035"/>
          </a:xfrm>
          <a:prstGeom prst="rect">
            <a:avLst/>
          </a:prstGeom>
        </p:spPr>
        <p:txBody>
          <a:bodyPr vert="horz" wrap="square" lIns="0" tIns="12700" rIns="0" bIns="0" rtlCol="0">
            <a:spAutoFit/>
          </a:bodyPr>
          <a:lstStyle/>
          <a:p>
            <a:pPr marL="12700" marR="10795" algn="just">
              <a:lnSpc>
                <a:spcPct val="113000"/>
              </a:lnSpc>
              <a:spcBef>
                <a:spcPts val="100"/>
              </a:spcBef>
            </a:pPr>
            <a:r>
              <a:rPr sz="850" spc="-5" dirty="0">
                <a:solidFill>
                  <a:srgbClr val="3E3E3E"/>
                </a:solidFill>
                <a:latin typeface="Arial" panose="020B0604020202020204"/>
                <a:cs typeface="Arial" panose="020B0604020202020204"/>
              </a:rPr>
              <a:t>As an investor, you want to buy stocks with the highest probability of success. That means buying stocks with a SEABRIDGE Recommendation of  Outperform, which also has a Style Score of an A or a B.</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a:lnSpc>
                <a:spcPct val="100000"/>
              </a:lnSpc>
              <a:spcBef>
                <a:spcPts val="40"/>
              </a:spcBef>
            </a:pPr>
            <a:endParaRPr sz="950">
              <a:latin typeface="Times New Roman" panose="02020603050405020304"/>
              <a:cs typeface="Times New Roman" panose="02020603050405020304"/>
            </a:endParaRPr>
          </a:p>
          <a:p>
            <a:pPr marL="12700">
              <a:lnSpc>
                <a:spcPct val="100000"/>
              </a:lnSpc>
            </a:pPr>
            <a:r>
              <a:rPr sz="1050" b="1" spc="20" dirty="0">
                <a:solidFill>
                  <a:srgbClr val="38829D"/>
                </a:solidFill>
                <a:latin typeface="Arial" panose="020B0604020202020204"/>
                <a:cs typeface="Arial" panose="020B0604020202020204"/>
              </a:rPr>
              <a:t>Disclosures</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b="1" spc="-5" dirty="0">
                <a:solidFill>
                  <a:srgbClr val="3E3E3E"/>
                </a:solidFill>
                <a:latin typeface="Arial" panose="020B0604020202020204"/>
                <a:cs typeface="Arial" panose="020B0604020202020204"/>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SEABRIDGE Consensus estimates, unless indicated otherwise on the report's first page.  </a:t>
            </a:r>
            <a:r>
              <a:rPr sz="850" spc="-5" dirty="0">
                <a:solidFill>
                  <a:srgbClr val="3E3E3E"/>
                </a:solidFill>
                <a:latin typeface="Arial" panose="020B0604020202020204"/>
                <a:cs typeface="Arial" panose="020B0604020202020204"/>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8890" algn="just">
              <a:lnSpc>
                <a:spcPct val="113000"/>
              </a:lnSpc>
            </a:pPr>
            <a:r>
              <a:rPr sz="850" spc="-5" dirty="0">
                <a:solidFill>
                  <a:srgbClr val="3E3E3E"/>
                </a:solidFill>
                <a:latin typeface="Arial" panose="020B0604020202020204"/>
                <a:cs typeface="Arial" panose="020B0604020202020204"/>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a:t>
            </a:r>
            <a:endParaRPr sz="850">
              <a:latin typeface="Arial" panose="020B0604020202020204"/>
              <a:cs typeface="Arial" panose="020B0604020202020204"/>
            </a:endParaRPr>
          </a:p>
          <a:p>
            <a:pPr>
              <a:lnSpc>
                <a:spcPct val="100000"/>
              </a:lnSpc>
              <a:spcBef>
                <a:spcPts val="50"/>
              </a:spcBef>
            </a:pPr>
            <a:endParaRPr sz="80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SEABRIDGE and its staff are  not involved in investment banking activities for the stock issuer covered in this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report.</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ZIR uses the following rating system for the securities it covers. </a:t>
            </a:r>
            <a:r>
              <a:rPr sz="850" b="1" spc="-5" dirty="0">
                <a:solidFill>
                  <a:srgbClr val="3E3E3E"/>
                </a:solidFill>
                <a:latin typeface="Arial" panose="020B0604020202020204"/>
                <a:cs typeface="Arial" panose="020B0604020202020204"/>
              </a:rPr>
              <a:t>Outperform- </a:t>
            </a:r>
            <a:r>
              <a:rPr sz="850" spc="-5" dirty="0">
                <a:solidFill>
                  <a:srgbClr val="3E3E3E"/>
                </a:solidFill>
                <a:latin typeface="Arial" panose="020B0604020202020204"/>
                <a:cs typeface="Arial" panose="020B0604020202020204"/>
              </a:rPr>
              <a:t>ZIR expects that the subject company will outperform the</a:t>
            </a:r>
            <a:r>
              <a:rPr sz="850" spc="-11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broader</a:t>
            </a:r>
            <a:endParaRPr sz="850">
              <a:latin typeface="Arial" panose="020B0604020202020204"/>
              <a:cs typeface="Arial" panose="020B0604020202020204"/>
            </a:endParaRPr>
          </a:p>
          <a:p>
            <a:pPr marL="12700" marR="6350" algn="just">
              <a:lnSpc>
                <a:spcPct val="113000"/>
              </a:lnSpc>
            </a:pPr>
            <a:r>
              <a:rPr sz="850" spc="-5" dirty="0">
                <a:solidFill>
                  <a:srgbClr val="3E3E3E"/>
                </a:solidFill>
                <a:latin typeface="Arial" panose="020B0604020202020204"/>
                <a:cs typeface="Arial" panose="020B0604020202020204"/>
              </a:rPr>
              <a:t>U.S. equities markets over the next six to twelve months. </a:t>
            </a:r>
            <a:r>
              <a:rPr sz="850" b="1" spc="-5" dirty="0">
                <a:solidFill>
                  <a:srgbClr val="3E3E3E"/>
                </a:solidFill>
                <a:latin typeface="Arial" panose="020B0604020202020204"/>
                <a:cs typeface="Arial" panose="020B0604020202020204"/>
              </a:rPr>
              <a:t>Neutral- </a:t>
            </a:r>
            <a:r>
              <a:rPr sz="850" spc="-5" dirty="0">
                <a:solidFill>
                  <a:srgbClr val="3E3E3E"/>
                </a:solidFill>
                <a:latin typeface="Arial" panose="020B0604020202020204"/>
                <a:cs typeface="Arial" panose="020B0604020202020204"/>
              </a:rPr>
              <a:t>ZIR expects that the company will perform in line with the broader U.S.  equities markets over the next six to twelve months. </a:t>
            </a:r>
            <a:r>
              <a:rPr sz="850" b="1" spc="-5" dirty="0">
                <a:solidFill>
                  <a:srgbClr val="3E3E3E"/>
                </a:solidFill>
                <a:latin typeface="Arial" panose="020B0604020202020204"/>
                <a:cs typeface="Arial" panose="020B0604020202020204"/>
              </a:rPr>
              <a:t>Underperform- </a:t>
            </a:r>
            <a:r>
              <a:rPr sz="850" spc="-5" dirty="0">
                <a:solidFill>
                  <a:srgbClr val="3E3E3E"/>
                </a:solidFill>
                <a:latin typeface="Arial" panose="020B0604020202020204"/>
                <a:cs typeface="Arial" panose="020B0604020202020204"/>
              </a:rPr>
              <a:t>ZIR expects the company will underperform the broader U.S. equities  markets over the next six to twelve months.</a:t>
            </a:r>
            <a:endParaRPr sz="850">
              <a:latin typeface="Arial" panose="020B0604020202020204"/>
              <a:cs typeface="Arial" panose="020B0604020202020204"/>
            </a:endParaRPr>
          </a:p>
          <a:p>
            <a:pPr>
              <a:lnSpc>
                <a:spcPct val="100000"/>
              </a:lnSpc>
              <a:spcBef>
                <a:spcPts val="5"/>
              </a:spcBef>
            </a:pPr>
            <a:endParaRPr sz="95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No part of this report can be reprinted, republished or transmitted electronically without the prior written authorization of</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ZIR.</a:t>
            </a:r>
            <a:endParaRPr sz="850">
              <a:latin typeface="Arial" panose="020B0604020202020204"/>
              <a:cs typeface="Arial" panose="020B0604020202020204"/>
            </a:endParaRPr>
          </a:p>
        </p:txBody>
      </p:sp>
      <p:sp>
        <p:nvSpPr>
          <p:cNvPr id="42" name="object 4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0" name="object 50"/>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70" dirty="0"/>
              <a:t> </a:t>
            </a:r>
            <a:r>
              <a:rPr spc="-5" dirty="0"/>
              <a:t>8</a:t>
            </a:r>
            <a:endParaRPr spc="-5" dirty="0"/>
          </a:p>
        </p:txBody>
      </p:sp>
      <p:sp>
        <p:nvSpPr>
          <p:cNvPr id="51" name="object 13"/>
          <p:cNvSpPr txBox="1"/>
          <p:nvPr/>
        </p:nvSpPr>
        <p:spPr>
          <a:xfrm>
            <a:off x="3415665"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52"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tags/tag1.xml><?xml version="1.0" encoding="utf-8"?>
<p:tagLst xmlns:p="http://schemas.openxmlformats.org/presentationml/2006/main">
  <p:tag name="KSO_WM_UNIT_TABLE_BEAUTIFY" val="smartTable{a73fd784-5d19-489b-8dac-da644cfd92c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25191</Words>
  <Application>WPS 演示</Application>
  <PresentationFormat>On-screen Show (4:3)</PresentationFormat>
  <Paragraphs>1066</Paragraphs>
  <Slides>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Arial</vt:lpstr>
      <vt:lpstr>宋体</vt:lpstr>
      <vt:lpstr>Wingdings</vt:lpstr>
      <vt:lpstr>Arial</vt:lpstr>
      <vt:lpstr>Times New Roman</vt:lpstr>
      <vt:lpstr>Calibri</vt:lpstr>
      <vt:lpstr>微软雅黑</vt:lpstr>
      <vt:lpstr>Arial Unicode MS</vt:lpstr>
      <vt:lpstr>Adobe Garamond Pro Bold</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V</dc:title>
  <dc:creator/>
  <dc:subject>Zacks Equity Research Report for V</dc:subject>
  <cp:lastModifiedBy>frank</cp:lastModifiedBy>
  <cp:revision>1</cp:revision>
  <dcterms:created xsi:type="dcterms:W3CDTF">2021-02-28T18:26:26Z</dcterms:created>
  <dcterms:modified xsi:type="dcterms:W3CDTF">2021-02-28T18:26:26Z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