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handoutMasterIdLst>
    <p:handoutMasterId r:id="rId10"/>
  </p:handoutMasterIdLst>
  <p:sldIdLst>
    <p:sldId id="256" r:id="rId3"/>
    <p:sldId id="257" r:id="rId4"/>
    <p:sldId id="258" r:id="rId5"/>
    <p:sldId id="259" r:id="rId6"/>
    <p:sldId id="265" r:id="rId7"/>
    <p:sldId id="264" r:id="rId8"/>
  </p:sldIdLst>
  <p:sldSz cx="7556500" cy="10693400"/>
  <p:notesSz cx="7556500" cy="106934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8829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36" y="-84"/>
      </p:cViewPr>
      <p:guideLst>
        <p:guide orient="horz" pos="2915"/>
        <p:guide pos="219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notesMaster" Target="notesMasters/notesMaster1.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handoutMaster" Target="handoutMasters/handoutMaster1.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274483" cy="536527"/>
          </a:xfrm>
          <a:prstGeom prst="rect">
            <a:avLst/>
          </a:prstGeom>
        </p:spPr>
        <p:txBody>
          <a:bodyPr vert="horz" lIns="91440" tIns="45720" rIns="91440" bIns="45720" rtlCol="0"/>
          <a:lstStyle>
            <a:lvl1pPr algn="l">
              <a:defRPr sz="1320"/>
            </a:lvl1pPr>
          </a:lstStyle>
          <a:p>
            <a:endParaRPr lang="zh-CN" altLang="en-US"/>
          </a:p>
        </p:txBody>
      </p:sp>
      <p:sp>
        <p:nvSpPr>
          <p:cNvPr id="3" name="日期占位符 2"/>
          <p:cNvSpPr>
            <a:spLocks noGrp="1"/>
          </p:cNvSpPr>
          <p:nvPr>
            <p:ph type="dt" sz="quarter" idx="1"/>
          </p:nvPr>
        </p:nvSpPr>
        <p:spPr>
          <a:xfrm>
            <a:off x="4280268" y="0"/>
            <a:ext cx="3274483" cy="536527"/>
          </a:xfrm>
          <a:prstGeom prst="rect">
            <a:avLst/>
          </a:prstGeom>
        </p:spPr>
        <p:txBody>
          <a:bodyPr vert="horz" lIns="91440" tIns="45720" rIns="91440" bIns="45720" rtlCol="0"/>
          <a:lstStyle>
            <a:lvl1pPr algn="r">
              <a:defRPr sz="132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10156874"/>
            <a:ext cx="3274483" cy="536526"/>
          </a:xfrm>
          <a:prstGeom prst="rect">
            <a:avLst/>
          </a:prstGeom>
        </p:spPr>
        <p:txBody>
          <a:bodyPr vert="horz" lIns="91440" tIns="45720" rIns="91440" bIns="45720" rtlCol="0" anchor="b"/>
          <a:lstStyle>
            <a:lvl1pPr algn="l">
              <a:defRPr sz="1320"/>
            </a:lvl1pPr>
          </a:lstStyle>
          <a:p>
            <a:endParaRPr lang="zh-CN" altLang="en-US"/>
          </a:p>
        </p:txBody>
      </p:sp>
      <p:sp>
        <p:nvSpPr>
          <p:cNvPr id="5" name="灯片编号占位符 4"/>
          <p:cNvSpPr>
            <a:spLocks noGrp="1"/>
          </p:cNvSpPr>
          <p:nvPr>
            <p:ph type="sldNum" sz="quarter" idx="3"/>
          </p:nvPr>
        </p:nvSpPr>
        <p:spPr>
          <a:xfrm>
            <a:off x="4280268" y="10156874"/>
            <a:ext cx="3274483" cy="536526"/>
          </a:xfrm>
          <a:prstGeom prst="rect">
            <a:avLst/>
          </a:prstGeom>
        </p:spPr>
        <p:txBody>
          <a:bodyPr vert="horz" lIns="91440" tIns="45720" rIns="91440" bIns="45720" rtlCol="0" anchor="b"/>
          <a:lstStyle>
            <a:lvl1pPr algn="r">
              <a:defRPr sz="132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274483" cy="536527"/>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280268" y="0"/>
            <a:ext cx="3274483" cy="536527"/>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570230" y="1336675"/>
            <a:ext cx="6416040" cy="3609023"/>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55650" y="5146199"/>
            <a:ext cx="6045200" cy="4210526"/>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10156874"/>
            <a:ext cx="3274483" cy="536526"/>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280268" y="10156874"/>
            <a:ext cx="3274483" cy="536526"/>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6737" y="3314954"/>
            <a:ext cx="6423025" cy="2245614"/>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1133475" y="5988304"/>
            <a:ext cx="5289550" cy="2673350"/>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5" name="Holder 5"/>
          <p:cNvSpPr>
            <a:spLocks noGrp="1"/>
          </p:cNvSpPr>
          <p:nvPr>
            <p:ph type="dt" sz="half" idx="6"/>
          </p:nvPr>
        </p:nvSpPr>
        <p:spPr>
          <a:xfrm>
            <a:off x="241300" y="10321926"/>
            <a:ext cx="1132205" cy="26098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SEABRIDGEs Equity</a:t>
            </a:r>
            <a:r>
              <a:rPr spc="-30" dirty="0"/>
              <a:t> </a:t>
            </a:r>
            <a:r>
              <a:rPr spc="-5" dirty="0"/>
              <a:t>Research</a:t>
            </a:r>
            <a:endParaRPr spc="-5" dirty="0"/>
          </a:p>
        </p:txBody>
      </p:sp>
      <p:sp>
        <p:nvSpPr>
          <p:cNvPr id="6" name="Holder 6"/>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body" idx="1"/>
          </p:nvPr>
        </p:nvSpPr>
        <p:spPr/>
        <p:txBody>
          <a:bodyPr lIns="0" tIns="0" rIns="0" bIns="0"/>
          <a:lstStyle>
            <a:lvl1pPr>
              <a:defRPr/>
            </a:lvl1pPr>
          </a:lstStyle>
          <a:p/>
        </p:txBody>
      </p:sp>
      <p:sp>
        <p:nvSpPr>
          <p:cNvPr id="4" name="Holder 4"/>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5" name="Holder 5"/>
          <p:cNvSpPr>
            <a:spLocks noGrp="1"/>
          </p:cNvSpPr>
          <p:nvPr>
            <p:ph type="dt" sz="half" idx="6"/>
          </p:nvPr>
        </p:nvSpPr>
        <p:spPr>
          <a:xfrm>
            <a:off x="241300" y="10321926"/>
            <a:ext cx="1132205" cy="26098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SEABRIDGEs Equity</a:t>
            </a:r>
            <a:r>
              <a:rPr spc="-30" dirty="0"/>
              <a:t> </a:t>
            </a:r>
            <a:r>
              <a:rPr spc="-5" dirty="0"/>
              <a:t>Research</a:t>
            </a:r>
            <a:endParaRPr spc="-5" dirty="0"/>
          </a:p>
        </p:txBody>
      </p:sp>
      <p:sp>
        <p:nvSpPr>
          <p:cNvPr id="6" name="Holder 6"/>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sz="half" idx="2"/>
          </p:nvPr>
        </p:nvSpPr>
        <p:spPr>
          <a:xfrm>
            <a:off x="377825" y="2459482"/>
            <a:ext cx="3287077" cy="7057644"/>
          </a:xfrm>
          <a:prstGeom prst="rect">
            <a:avLst/>
          </a:prstGeom>
        </p:spPr>
        <p:txBody>
          <a:bodyPr wrap="square" lIns="0" tIns="0" rIns="0" bIns="0">
            <a:spAutoFit/>
          </a:bodyPr>
          <a:lstStyle>
            <a:lvl1pPr>
              <a:defRPr/>
            </a:lvl1pPr>
          </a:lstStyle>
          <a:p/>
        </p:txBody>
      </p:sp>
      <p:sp>
        <p:nvSpPr>
          <p:cNvPr id="4" name="Holder 4"/>
          <p:cNvSpPr>
            <a:spLocks noGrp="1"/>
          </p:cNvSpPr>
          <p:nvPr>
            <p:ph sz="half" idx="3"/>
          </p:nvPr>
        </p:nvSpPr>
        <p:spPr>
          <a:xfrm>
            <a:off x="3891597" y="2459482"/>
            <a:ext cx="3287077" cy="7057644"/>
          </a:xfrm>
          <a:prstGeom prst="rect">
            <a:avLst/>
          </a:prstGeom>
        </p:spPr>
        <p:txBody>
          <a:bodyPr wrap="square" lIns="0" tIns="0" rIns="0" bIns="0">
            <a:spAutoFit/>
          </a:bodyPr>
          <a:lstStyle>
            <a:lvl1pPr>
              <a:defRPr/>
            </a:lvl1pPr>
          </a:lstStyle>
          <a:p/>
        </p:txBody>
      </p:sp>
      <p:sp>
        <p:nvSpPr>
          <p:cNvPr id="5" name="Holder 5"/>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6" name="Holder 6"/>
          <p:cNvSpPr>
            <a:spLocks noGrp="1"/>
          </p:cNvSpPr>
          <p:nvPr>
            <p:ph type="dt" sz="half" idx="6"/>
          </p:nvPr>
        </p:nvSpPr>
        <p:spPr>
          <a:xfrm>
            <a:off x="241300" y="10321926"/>
            <a:ext cx="1132205" cy="26098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SEABRIDGEs Equity</a:t>
            </a:r>
            <a:r>
              <a:rPr spc="-30" dirty="0"/>
              <a:t> </a:t>
            </a:r>
            <a:r>
              <a:rPr spc="-5" dirty="0"/>
              <a:t>Research</a:t>
            </a:r>
            <a:endParaRPr spc="-5" dirty="0"/>
          </a:p>
        </p:txBody>
      </p:sp>
      <p:sp>
        <p:nvSpPr>
          <p:cNvPr id="7" name="Holder 7"/>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4" name="Holder 4"/>
          <p:cNvSpPr>
            <a:spLocks noGrp="1"/>
          </p:cNvSpPr>
          <p:nvPr>
            <p:ph type="dt" sz="half" idx="6"/>
          </p:nvPr>
        </p:nvSpPr>
        <p:spPr>
          <a:xfrm>
            <a:off x="241300" y="10321926"/>
            <a:ext cx="1132205" cy="26098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SEABRIDGEs Equity</a:t>
            </a:r>
            <a:r>
              <a:rPr spc="-30" dirty="0"/>
              <a:t> </a:t>
            </a:r>
            <a:r>
              <a:rPr spc="-5" dirty="0"/>
              <a:t>Research</a:t>
            </a:r>
            <a:endParaRPr spc="-5" dirty="0"/>
          </a:p>
        </p:txBody>
      </p:sp>
      <p:sp>
        <p:nvSpPr>
          <p:cNvPr id="5" name="Holder 5"/>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3" name="Holder 3"/>
          <p:cNvSpPr>
            <a:spLocks noGrp="1"/>
          </p:cNvSpPr>
          <p:nvPr>
            <p:ph type="dt" sz="half" idx="6"/>
          </p:nvPr>
        </p:nvSpPr>
        <p:spPr>
          <a:xfrm>
            <a:off x="241300" y="10321926"/>
            <a:ext cx="1132205" cy="26098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SEABRIDGEs Equity</a:t>
            </a:r>
            <a:r>
              <a:rPr spc="-30" dirty="0"/>
              <a:t> </a:t>
            </a:r>
            <a:r>
              <a:rPr spc="-5" dirty="0"/>
              <a:t>Research</a:t>
            </a:r>
            <a:endParaRPr spc="-5" dirty="0"/>
          </a:p>
        </p:txBody>
      </p:sp>
      <p:sp>
        <p:nvSpPr>
          <p:cNvPr id="4" name="Holder 4"/>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Tree>
  </p:cSld>
  <p:clrMapOvr>
    <a:masterClrMapping/>
  </p:clrMapOvr>
</p:sldLayout>
</file>

<file path=ppt/slideMasters/_rels/slideMaster1.xml.rels><?xml version="1.0" encoding="UTF-8" standalone="yes"?>
<Relationships xmlns="http://schemas.openxmlformats.org/package/2006/relationships"><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77825" y="427736"/>
            <a:ext cx="6800850" cy="1710944"/>
          </a:xfrm>
          <a:prstGeom prst="rect">
            <a:avLst/>
          </a:prstGeom>
        </p:spPr>
        <p:txBody>
          <a:bodyPr wrap="square" lIns="0" tIns="0" rIns="0" bIns="0">
            <a:spAutoFit/>
          </a:bodyPr>
          <a:lstStyle>
            <a:lvl1pPr>
              <a:defRPr/>
            </a:lvl1pPr>
          </a:lstStyle>
          <a:p/>
        </p:txBody>
      </p:sp>
      <p:sp>
        <p:nvSpPr>
          <p:cNvPr id="3" name="Holder 3"/>
          <p:cNvSpPr>
            <a:spLocks noGrp="1"/>
          </p:cNvSpPr>
          <p:nvPr>
            <p:ph type="body" idx="1"/>
          </p:nvPr>
        </p:nvSpPr>
        <p:spPr>
          <a:xfrm>
            <a:off x="377825" y="2459482"/>
            <a:ext cx="6800850" cy="7057644"/>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a:xfrm>
            <a:off x="241300" y="10137442"/>
            <a:ext cx="5948045" cy="146050"/>
          </a:xfrm>
          <a:prstGeom prst="rect">
            <a:avLst/>
          </a:prstGeom>
        </p:spPr>
        <p:txBody>
          <a:bodyPr wrap="square" lIns="0" tIns="0" rIns="0" bIns="0">
            <a:spAutoFit/>
          </a:bodyPr>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5" name="Holder 5"/>
          <p:cNvSpPr>
            <a:spLocks noGrp="1"/>
          </p:cNvSpPr>
          <p:nvPr>
            <p:ph type="dt" sz="half" idx="6"/>
          </p:nvPr>
        </p:nvSpPr>
        <p:spPr>
          <a:xfrm>
            <a:off x="241300" y="10321926"/>
            <a:ext cx="1132205" cy="260985"/>
          </a:xfrm>
          <a:prstGeom prst="rect">
            <a:avLst/>
          </a:prstGeom>
        </p:spPr>
        <p:txBody>
          <a:bodyPr wrap="square" lIns="0" tIns="0" rIns="0" bIns="0">
            <a:spAutoFit/>
          </a:bodyPr>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SEABRIDGEs Equity</a:t>
            </a:r>
            <a:r>
              <a:rPr spc="-30" dirty="0"/>
              <a:t> </a:t>
            </a:r>
            <a:r>
              <a:rPr spc="-5" dirty="0"/>
              <a:t>Research</a:t>
            </a:r>
            <a:endParaRPr spc="-5" dirty="0"/>
          </a:p>
        </p:txBody>
      </p:sp>
      <p:sp>
        <p:nvSpPr>
          <p:cNvPr id="6" name="Holder 6"/>
          <p:cNvSpPr>
            <a:spLocks noGrp="1"/>
          </p:cNvSpPr>
          <p:nvPr>
            <p:ph type="sldNum" sz="quarter" idx="7"/>
          </p:nvPr>
        </p:nvSpPr>
        <p:spPr>
          <a:xfrm>
            <a:off x="6513763" y="10321926"/>
            <a:ext cx="713740" cy="146050"/>
          </a:xfrm>
          <a:prstGeom prst="rect">
            <a:avLst/>
          </a:prstGeom>
        </p:spPr>
        <p:txBody>
          <a:bodyPr wrap="square" lIns="0" tIns="0" rIns="0" bIns="0">
            <a:spAutoFit/>
          </a:bodyPr>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image" Target="../media/image6.png"/><Relationship Id="rId8" Type="http://schemas.openxmlformats.org/officeDocument/2006/relationships/hyperlink" Target="https://www.zacks.com/stocks/industry-rank/industry/soap-and-cleaning-materials-174" TargetMode="External"/><Relationship Id="rId7" Type="http://schemas.openxmlformats.org/officeDocument/2006/relationships/tags" Target="../tags/tag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3" Type="http://schemas.openxmlformats.org/officeDocument/2006/relationships/image" Target="../media/image2.png"/><Relationship Id="rId2" Type="http://schemas.openxmlformats.org/officeDocument/2006/relationships/image" Target="../media/image1.png"/><Relationship Id="rId11" Type="http://schemas.openxmlformats.org/officeDocument/2006/relationships/slideLayout" Target="../slideLayouts/slideLayout5.xml"/><Relationship Id="rId10" Type="http://schemas.openxmlformats.org/officeDocument/2006/relationships/tags" Target="../tags/tag2.xml"/><Relationship Id="rId1" Type="http://schemas.openxmlformats.org/officeDocument/2006/relationships/hyperlink" Target="http://www.zacks.com/" TargetMode="External"/></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5.xml"/><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hyperlink" Target="http://www.zacks.com/" TargetMode="Externa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hyperlink" Target="http://www.zacks.com/" TargetMode="External"/><Relationship Id="rId1"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hyperlink" Target="http://www.zacks.com/" TargetMode="External"/><Relationship Id="rId1" Type="http://schemas.openxmlformats.org/officeDocument/2006/relationships/image" Target="../media/image10.png"/></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5.xml"/><Relationship Id="rId3" Type="http://schemas.openxmlformats.org/officeDocument/2006/relationships/hyperlink" Target="http://www.zacks.com/" TargetMode="External"/><Relationship Id="rId2" Type="http://schemas.openxmlformats.org/officeDocument/2006/relationships/image" Target="../media/image12.png"/><Relationship Id="rId1" Type="http://schemas.openxmlformats.org/officeDocument/2006/relationships/image" Target="../media/image11.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hyperlink" Target="http://www.zacks.com/"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3489091" y="954839"/>
            <a:ext cx="1217930" cy="154940"/>
          </a:xfrm>
          <a:prstGeom prst="rect">
            <a:avLst/>
          </a:prstGeom>
        </p:spPr>
        <p:txBody>
          <a:bodyPr vert="horz" wrap="square" lIns="0" tIns="12065" rIns="0" bIns="0" rtlCol="0">
            <a:spAutoFit/>
          </a:bodyPr>
          <a:lstStyle/>
          <a:p>
            <a:pPr>
              <a:lnSpc>
                <a:spcPct val="100000"/>
              </a:lnSpc>
              <a:spcBef>
                <a:spcPts val="95"/>
              </a:spcBef>
            </a:pPr>
            <a:r>
              <a:rPr sz="850" spc="-5" dirty="0">
                <a:solidFill>
                  <a:srgbClr val="3E3E3E"/>
                </a:solidFill>
                <a:latin typeface="Arial" panose="020B0604020202020204"/>
                <a:cs typeface="Arial" panose="020B0604020202020204"/>
              </a:rPr>
              <a:t>Long Term: 6-12</a:t>
            </a:r>
            <a:r>
              <a:rPr sz="850" spc="-6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Months</a:t>
            </a:r>
            <a:endParaRPr sz="850">
              <a:latin typeface="Arial" panose="020B0604020202020204"/>
              <a:cs typeface="Arial" panose="020B0604020202020204"/>
            </a:endParaRPr>
          </a:p>
        </p:txBody>
      </p:sp>
      <p:sp>
        <p:nvSpPr>
          <p:cNvPr id="4" name="object 4"/>
          <p:cNvSpPr/>
          <p:nvPr/>
        </p:nvSpPr>
        <p:spPr>
          <a:xfrm>
            <a:off x="4793080" y="948322"/>
            <a:ext cx="0" cy="154305"/>
          </a:xfrm>
          <a:custGeom>
            <a:avLst/>
            <a:gdLst/>
            <a:ahLst/>
            <a:cxnLst/>
            <a:rect l="l" t="t" r="r" b="b"/>
            <a:pathLst>
              <a:path h="154305">
                <a:moveTo>
                  <a:pt x="0" y="0"/>
                </a:moveTo>
                <a:lnTo>
                  <a:pt x="0" y="153736"/>
                </a:lnTo>
              </a:path>
            </a:pathLst>
          </a:custGeom>
          <a:ln w="7686">
            <a:solidFill>
              <a:srgbClr val="CCCCCC"/>
            </a:solidFill>
          </a:ln>
        </p:spPr>
        <p:txBody>
          <a:bodyPr wrap="square" lIns="0" tIns="0" rIns="0" bIns="0" rtlCol="0"/>
          <a:lstStyle/>
          <a:p/>
        </p:txBody>
      </p:sp>
      <p:sp>
        <p:nvSpPr>
          <p:cNvPr id="5" name="object 5"/>
          <p:cNvSpPr txBox="1"/>
          <p:nvPr/>
        </p:nvSpPr>
        <p:spPr>
          <a:xfrm>
            <a:off x="6741695" y="954839"/>
            <a:ext cx="383540" cy="154940"/>
          </a:xfrm>
          <a:prstGeom prst="rect">
            <a:avLst/>
          </a:prstGeom>
        </p:spPr>
        <p:txBody>
          <a:bodyPr vert="horz" wrap="square" lIns="0" tIns="12065" rIns="0" bIns="0" rtlCol="0">
            <a:spAutoFit/>
          </a:bodyPr>
          <a:lstStyle/>
          <a:p>
            <a:pPr>
              <a:lnSpc>
                <a:spcPct val="100000"/>
              </a:lnSpc>
              <a:spcBef>
                <a:spcPts val="95"/>
              </a:spcBef>
            </a:pPr>
            <a:r>
              <a:rPr sz="850" b="1" spc="-5" dirty="0">
                <a:solidFill>
                  <a:srgbClr val="3E3E3E"/>
                </a:solidFill>
                <a:latin typeface="Arial" panose="020B0604020202020204"/>
                <a:cs typeface="Arial" panose="020B0604020202020204"/>
              </a:rPr>
              <a:t>Neutral</a:t>
            </a:r>
            <a:endParaRPr sz="850">
              <a:latin typeface="Arial" panose="020B0604020202020204"/>
              <a:cs typeface="Arial" panose="020B0604020202020204"/>
            </a:endParaRPr>
          </a:p>
        </p:txBody>
      </p:sp>
      <p:sp>
        <p:nvSpPr>
          <p:cNvPr id="6" name="object 6"/>
          <p:cNvSpPr txBox="1"/>
          <p:nvPr/>
        </p:nvSpPr>
        <p:spPr>
          <a:xfrm>
            <a:off x="4866105" y="881265"/>
            <a:ext cx="1717675" cy="410845"/>
          </a:xfrm>
          <a:prstGeom prst="rect">
            <a:avLst/>
          </a:prstGeom>
        </p:spPr>
        <p:txBody>
          <a:bodyPr vert="horz" wrap="square" lIns="0" tIns="79375" rIns="0" bIns="0" rtlCol="0">
            <a:spAutoFit/>
          </a:bodyPr>
          <a:lstStyle/>
          <a:p>
            <a:pPr marL="7620">
              <a:lnSpc>
                <a:spcPct val="100000"/>
              </a:lnSpc>
              <a:spcBef>
                <a:spcPts val="625"/>
              </a:spcBef>
            </a:pPr>
            <a:r>
              <a:rPr sz="900" b="1" dirty="0">
                <a:solidFill>
                  <a:srgbClr val="3E3E3E"/>
                </a:solidFill>
                <a:latin typeface="Arial" panose="020B0604020202020204"/>
                <a:cs typeface="Arial" panose="020B0604020202020204"/>
              </a:rPr>
              <a:t>Recommendation:</a:t>
            </a:r>
            <a:endParaRPr sz="900">
              <a:latin typeface="Arial" panose="020B0604020202020204"/>
              <a:cs typeface="Arial" panose="020B0604020202020204"/>
            </a:endParaRPr>
          </a:p>
          <a:p>
            <a:pPr>
              <a:lnSpc>
                <a:spcPct val="100000"/>
              </a:lnSpc>
              <a:spcBef>
                <a:spcPts val="485"/>
              </a:spcBef>
            </a:pPr>
            <a:endParaRPr sz="850">
              <a:latin typeface="Arial" panose="020B0604020202020204"/>
              <a:cs typeface="Arial" panose="020B0604020202020204"/>
            </a:endParaRPr>
          </a:p>
        </p:txBody>
      </p:sp>
      <p:sp>
        <p:nvSpPr>
          <p:cNvPr id="7" name="object 7"/>
          <p:cNvSpPr/>
          <p:nvPr/>
        </p:nvSpPr>
        <p:spPr>
          <a:xfrm>
            <a:off x="4793080" y="1388477"/>
            <a:ext cx="0" cy="154305"/>
          </a:xfrm>
          <a:custGeom>
            <a:avLst/>
            <a:gdLst/>
            <a:ahLst/>
            <a:cxnLst/>
            <a:rect l="l" t="t" r="r" b="b"/>
            <a:pathLst>
              <a:path h="154305">
                <a:moveTo>
                  <a:pt x="0" y="0"/>
                </a:moveTo>
                <a:lnTo>
                  <a:pt x="0" y="153736"/>
                </a:lnTo>
              </a:path>
            </a:pathLst>
          </a:custGeom>
          <a:ln w="7686">
            <a:solidFill>
              <a:srgbClr val="CCCCCC"/>
            </a:solidFill>
          </a:ln>
        </p:spPr>
        <p:txBody>
          <a:bodyPr wrap="square" lIns="0" tIns="0" rIns="0" bIns="0" rtlCol="0"/>
          <a:lstStyle/>
          <a:p/>
        </p:txBody>
      </p:sp>
      <p:sp>
        <p:nvSpPr>
          <p:cNvPr id="9" name="object 9"/>
          <p:cNvSpPr txBox="1"/>
          <p:nvPr/>
        </p:nvSpPr>
        <p:spPr>
          <a:xfrm>
            <a:off x="3452495" y="1319530"/>
            <a:ext cx="3550285" cy="419735"/>
          </a:xfrm>
          <a:prstGeom prst="rect">
            <a:avLst/>
          </a:prstGeom>
        </p:spPr>
        <p:txBody>
          <a:bodyPr vert="horz" wrap="square" lIns="0" tIns="71120" rIns="0" bIns="0" rtlCol="0">
            <a:spAutoFit/>
          </a:bodyPr>
          <a:lstStyle/>
          <a:p>
            <a:pPr marR="353060" algn="l">
              <a:lnSpc>
                <a:spcPct val="100000"/>
              </a:lnSpc>
              <a:spcBef>
                <a:spcPts val="560"/>
              </a:spcBef>
              <a:tabLst>
                <a:tab pos="1360170" algn="l"/>
              </a:tabLst>
            </a:pPr>
            <a:r>
              <a:rPr lang="en-US"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Short Term: </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1-3</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Months	   </a:t>
            </a:r>
            <a:r>
              <a:rPr sz="900" b="1" dirty="0">
                <a:solidFill>
                  <a:srgbClr val="3E3E3E"/>
                </a:solidFill>
                <a:latin typeface="Arial" panose="020B0604020202020204"/>
                <a:cs typeface="Arial" panose="020B0604020202020204"/>
              </a:rPr>
              <a:t>Rank:</a:t>
            </a:r>
            <a:r>
              <a:rPr sz="900" b="1" spc="-10" dirty="0">
                <a:solidFill>
                  <a:srgbClr val="3E3E3E"/>
                </a:solidFill>
                <a:latin typeface="Arial" panose="020B0604020202020204"/>
                <a:cs typeface="Arial" panose="020B0604020202020204"/>
              </a:rPr>
              <a:t> </a:t>
            </a:r>
            <a:r>
              <a:rPr sz="900" dirty="0">
                <a:solidFill>
                  <a:srgbClr val="3E3E3E"/>
                </a:solidFill>
                <a:latin typeface="Arial" panose="020B0604020202020204"/>
                <a:cs typeface="Arial" panose="020B0604020202020204"/>
              </a:rPr>
              <a:t>(1-5)</a:t>
            </a:r>
            <a:endParaRPr sz="900" dirty="0">
              <a:solidFill>
                <a:srgbClr val="3E3E3E"/>
              </a:solidFill>
              <a:latin typeface="Arial" panose="020B0604020202020204"/>
              <a:cs typeface="Arial" panose="020B0604020202020204"/>
            </a:endParaRPr>
          </a:p>
          <a:p>
            <a:pPr marR="353060" algn="l">
              <a:lnSpc>
                <a:spcPct val="100000"/>
              </a:lnSpc>
              <a:spcBef>
                <a:spcPts val="560"/>
              </a:spcBef>
              <a:tabLst>
                <a:tab pos="1360170" algn="l"/>
              </a:tabLst>
            </a:pPr>
            <a:r>
              <a:rPr lang="en-US" sz="900" dirty="0">
                <a:solidFill>
                  <a:srgbClr val="3E3E3E"/>
                </a:solidFill>
                <a:latin typeface="Arial" panose="020B0604020202020204"/>
                <a:cs typeface="Arial" panose="020B0604020202020204"/>
              </a:rPr>
              <a:t>	</a:t>
            </a:r>
            <a:endParaRPr sz="850">
              <a:latin typeface="Arial" panose="020B0604020202020204"/>
              <a:cs typeface="Arial" panose="020B0604020202020204"/>
            </a:endParaRPr>
          </a:p>
        </p:txBody>
      </p:sp>
      <p:sp>
        <p:nvSpPr>
          <p:cNvPr id="11" name="object 11"/>
          <p:cNvSpPr txBox="1"/>
          <p:nvPr/>
        </p:nvSpPr>
        <p:spPr>
          <a:xfrm>
            <a:off x="6449595" y="1282436"/>
            <a:ext cx="677545" cy="426720"/>
          </a:xfrm>
          <a:prstGeom prst="rect">
            <a:avLst/>
          </a:prstGeom>
        </p:spPr>
        <p:txBody>
          <a:bodyPr vert="horz" wrap="square" lIns="0" tIns="87630" rIns="0" bIns="0" rtlCol="0">
            <a:spAutoFit/>
          </a:bodyPr>
          <a:lstStyle/>
          <a:p>
            <a:pPr marR="5715" algn="r">
              <a:lnSpc>
                <a:spcPct val="100000"/>
              </a:lnSpc>
              <a:spcBef>
                <a:spcPts val="690"/>
              </a:spcBef>
            </a:pPr>
            <a:r>
              <a:rPr lang="en-US" sz="900" b="1" dirty="0">
                <a:solidFill>
                  <a:srgbClr val="3E3E3E"/>
                </a:solidFill>
                <a:latin typeface="Arial" panose="020B0604020202020204"/>
                <a:cs typeface="Arial" panose="020B0604020202020204"/>
              </a:rPr>
              <a:t>3</a:t>
            </a:r>
            <a:r>
              <a:rPr sz="900" b="1" dirty="0">
                <a:solidFill>
                  <a:srgbClr val="3E3E3E"/>
                </a:solidFill>
                <a:latin typeface="Arial" panose="020B0604020202020204"/>
                <a:cs typeface="Arial" panose="020B0604020202020204"/>
              </a:rPr>
              <a:t>-</a:t>
            </a:r>
            <a:r>
              <a:rPr lang="en-US" sz="900" b="1" dirty="0">
                <a:solidFill>
                  <a:srgbClr val="3E3E3E"/>
                </a:solidFill>
                <a:latin typeface="Arial" panose="020B0604020202020204"/>
                <a:cs typeface="Arial" panose="020B0604020202020204"/>
              </a:rPr>
              <a:t>Hold</a:t>
            </a:r>
            <a:endParaRPr sz="900">
              <a:latin typeface="Arial" panose="020B0604020202020204"/>
              <a:cs typeface="Arial" panose="020B0604020202020204"/>
            </a:endParaRPr>
          </a:p>
          <a:p>
            <a:pPr marL="292100">
              <a:lnSpc>
                <a:spcPct val="100000"/>
              </a:lnSpc>
              <a:spcBef>
                <a:spcPts val="545"/>
              </a:spcBef>
            </a:pPr>
            <a:endParaRPr lang="en-US" sz="850" spc="-75" dirty="0">
              <a:solidFill>
                <a:srgbClr val="3E3E3E"/>
              </a:solidFill>
              <a:latin typeface="Arial" panose="020B0604020202020204"/>
              <a:cs typeface="Arial" panose="020B0604020202020204"/>
            </a:endParaRPr>
          </a:p>
        </p:txBody>
      </p:sp>
      <p:sp>
        <p:nvSpPr>
          <p:cNvPr id="12" name="object 12"/>
          <p:cNvSpPr/>
          <p:nvPr/>
        </p:nvSpPr>
        <p:spPr>
          <a:xfrm>
            <a:off x="3517064" y="1319296"/>
            <a:ext cx="1268730" cy="0"/>
          </a:xfrm>
          <a:custGeom>
            <a:avLst/>
            <a:gdLst/>
            <a:ahLst/>
            <a:cxnLst/>
            <a:rect l="l" t="t" r="r" b="b"/>
            <a:pathLst>
              <a:path w="1268729">
                <a:moveTo>
                  <a:pt x="0" y="0"/>
                </a:moveTo>
                <a:lnTo>
                  <a:pt x="1268328" y="0"/>
                </a:lnTo>
              </a:path>
            </a:pathLst>
          </a:custGeom>
          <a:ln w="7686">
            <a:solidFill>
              <a:srgbClr val="CCCCCC"/>
            </a:solidFill>
          </a:ln>
        </p:spPr>
        <p:txBody>
          <a:bodyPr wrap="square" lIns="0" tIns="0" rIns="0" bIns="0" rtlCol="0"/>
          <a:lstStyle/>
          <a:p/>
        </p:txBody>
      </p:sp>
      <p:sp>
        <p:nvSpPr>
          <p:cNvPr id="13" name="object 13"/>
          <p:cNvSpPr/>
          <p:nvPr/>
        </p:nvSpPr>
        <p:spPr>
          <a:xfrm>
            <a:off x="4793080" y="1319296"/>
            <a:ext cx="2313940" cy="0"/>
          </a:xfrm>
          <a:custGeom>
            <a:avLst/>
            <a:gdLst/>
            <a:ahLst/>
            <a:cxnLst/>
            <a:rect l="l" t="t" r="r" b="b"/>
            <a:pathLst>
              <a:path w="2313940">
                <a:moveTo>
                  <a:pt x="0" y="0"/>
                </a:moveTo>
                <a:lnTo>
                  <a:pt x="2313739" y="0"/>
                </a:lnTo>
              </a:path>
            </a:pathLst>
          </a:custGeom>
          <a:ln w="7686">
            <a:solidFill>
              <a:srgbClr val="CCCCCC"/>
            </a:solidFill>
          </a:ln>
        </p:spPr>
        <p:txBody>
          <a:bodyPr wrap="square" lIns="0" tIns="0" rIns="0" bIns="0" rtlCol="0"/>
          <a:lstStyle/>
          <a:p/>
        </p:txBody>
      </p:sp>
      <p:sp>
        <p:nvSpPr>
          <p:cNvPr id="15" name="object 15"/>
          <p:cNvSpPr/>
          <p:nvPr/>
        </p:nvSpPr>
        <p:spPr>
          <a:xfrm flipV="1">
            <a:off x="323215" y="503555"/>
            <a:ext cx="6910705" cy="244475"/>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17" name="object 17"/>
          <p:cNvSpPr/>
          <p:nvPr/>
        </p:nvSpPr>
        <p:spPr>
          <a:xfrm>
            <a:off x="319338" y="2019433"/>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18" name="object 18"/>
          <p:cNvSpPr txBox="1"/>
          <p:nvPr/>
        </p:nvSpPr>
        <p:spPr>
          <a:xfrm>
            <a:off x="302794" y="2132931"/>
            <a:ext cx="656590" cy="191770"/>
          </a:xfrm>
          <a:prstGeom prst="rect">
            <a:avLst/>
          </a:prstGeom>
        </p:spPr>
        <p:txBody>
          <a:bodyPr vert="horz" wrap="square" lIns="0" tIns="17780" rIns="0" bIns="0" rtlCol="0">
            <a:spAutoFit/>
          </a:bodyPr>
          <a:lstStyle/>
          <a:p>
            <a:pPr marL="12700">
              <a:lnSpc>
                <a:spcPct val="100000"/>
              </a:lnSpc>
              <a:spcBef>
                <a:spcPts val="140"/>
              </a:spcBef>
            </a:pPr>
            <a:r>
              <a:rPr sz="1050" b="1" spc="25" dirty="0">
                <a:solidFill>
                  <a:srgbClr val="0070C0"/>
                </a:solidFill>
                <a:latin typeface="Arial" panose="020B0604020202020204"/>
                <a:cs typeface="Arial" panose="020B0604020202020204"/>
              </a:rPr>
              <a:t>Summary</a:t>
            </a:r>
            <a:endParaRPr sz="1050" b="1" spc="25" dirty="0">
              <a:solidFill>
                <a:srgbClr val="0070C0"/>
              </a:solidFill>
              <a:latin typeface="Arial" panose="020B0604020202020204"/>
              <a:cs typeface="Arial" panose="020B0604020202020204"/>
            </a:endParaRPr>
          </a:p>
        </p:txBody>
      </p:sp>
      <p:sp>
        <p:nvSpPr>
          <p:cNvPr id="20" name="object 20"/>
          <p:cNvSpPr txBox="1"/>
          <p:nvPr/>
        </p:nvSpPr>
        <p:spPr>
          <a:xfrm>
            <a:off x="4372175" y="2132931"/>
            <a:ext cx="1925320" cy="191770"/>
          </a:xfrm>
          <a:prstGeom prst="rect">
            <a:avLst/>
          </a:prstGeom>
        </p:spPr>
        <p:txBody>
          <a:bodyPr vert="horz" wrap="square" lIns="0" tIns="17780" rIns="0" bIns="0" rtlCol="0">
            <a:spAutoFit/>
          </a:bodyPr>
          <a:lstStyle/>
          <a:p>
            <a:pPr marL="12700">
              <a:lnSpc>
                <a:spcPct val="100000"/>
              </a:lnSpc>
              <a:spcBef>
                <a:spcPts val="140"/>
              </a:spcBef>
            </a:pPr>
            <a:r>
              <a:rPr sz="1050" b="1" spc="15" dirty="0">
                <a:solidFill>
                  <a:srgbClr val="0070C0"/>
                </a:solidFill>
                <a:latin typeface="Arial" panose="020B0604020202020204"/>
                <a:cs typeface="Arial" panose="020B0604020202020204"/>
              </a:rPr>
              <a:t>Price, </a:t>
            </a:r>
            <a:r>
              <a:rPr sz="1050" b="1" spc="20" dirty="0">
                <a:solidFill>
                  <a:srgbClr val="0070C0"/>
                </a:solidFill>
                <a:latin typeface="Arial" panose="020B0604020202020204"/>
                <a:cs typeface="Arial" panose="020B0604020202020204"/>
              </a:rPr>
              <a:t>Consensus </a:t>
            </a:r>
            <a:r>
              <a:rPr sz="1050" b="1" spc="25" dirty="0">
                <a:solidFill>
                  <a:srgbClr val="0070C0"/>
                </a:solidFill>
                <a:latin typeface="Arial" panose="020B0604020202020204"/>
                <a:cs typeface="Arial" panose="020B0604020202020204"/>
              </a:rPr>
              <a:t>&amp;</a:t>
            </a:r>
            <a:r>
              <a:rPr sz="1050" b="1" spc="-50" dirty="0">
                <a:solidFill>
                  <a:srgbClr val="0070C0"/>
                </a:solidFill>
                <a:latin typeface="Arial" panose="020B0604020202020204"/>
                <a:cs typeface="Arial" panose="020B0604020202020204"/>
              </a:rPr>
              <a:t> </a:t>
            </a:r>
            <a:r>
              <a:rPr sz="1050" b="1" spc="20" dirty="0">
                <a:solidFill>
                  <a:srgbClr val="0070C0"/>
                </a:solidFill>
                <a:latin typeface="Arial" panose="020B0604020202020204"/>
                <a:cs typeface="Arial" panose="020B0604020202020204"/>
              </a:rPr>
              <a:t>Surprise</a:t>
            </a:r>
            <a:endParaRPr sz="1050" b="1" spc="20" dirty="0">
              <a:solidFill>
                <a:srgbClr val="0070C0"/>
              </a:solidFill>
              <a:latin typeface="Arial" panose="020B0604020202020204"/>
              <a:cs typeface="Arial" panose="020B0604020202020204"/>
            </a:endParaRPr>
          </a:p>
        </p:txBody>
      </p:sp>
      <p:sp>
        <p:nvSpPr>
          <p:cNvPr id="23" name="object 23"/>
          <p:cNvSpPr txBox="1"/>
          <p:nvPr/>
        </p:nvSpPr>
        <p:spPr>
          <a:xfrm>
            <a:off x="257810" y="2409825"/>
            <a:ext cx="3003550" cy="1736090"/>
          </a:xfrm>
          <a:prstGeom prst="rect">
            <a:avLst/>
          </a:prstGeom>
        </p:spPr>
        <p:txBody>
          <a:bodyPr vert="horz" wrap="square" lIns="0" tIns="12700" rIns="0" bIns="0" rtlCol="0">
            <a:spAutoFit/>
          </a:bodyPr>
          <a:lstStyle/>
          <a:p>
            <a:pPr>
              <a:lnSpc>
                <a:spcPct val="100000"/>
              </a:lnSpc>
            </a:pPr>
            <a:r>
              <a:rPr sz="800" spc="-5" dirty="0">
                <a:solidFill>
                  <a:srgbClr val="3E3E3E"/>
                </a:solidFill>
                <a:latin typeface="Arial" panose="020B0604020202020204"/>
                <a:cs typeface="Arial" panose="020B0604020202020204"/>
                <a:sym typeface="+mn-ea"/>
              </a:rPr>
              <a:t>Shares of Procter &amp; Gamble have increased in the past year  thanks to its robust earnings trend, which continued in  second-quarter fiscal 2021. While it has reported an earnings  surprise for the past several quarters, revenues topped  estimates for the third straight time in the fiscal second-  quarter. Further, earnings and sales improved on a year over  year basis. Results were driven by robust top-line growth and  improved margins. Margins benefited from cost leverage and  productivity initiatives, while sales were aided by strength  across all segments, robust shipments, pricing and mix. It  delivered adjusted free cash flow productivity of 113% in the  fiscal second quarter. Driven by the robust results, it raised  outlook for fiscal 2021. However, currency headwinds are  likely to affect results in fiscal 2021. Stiff competition also  remains a</a:t>
            </a:r>
            <a:r>
              <a:rPr sz="800" spc="-10" dirty="0">
                <a:solidFill>
                  <a:srgbClr val="3E3E3E"/>
                </a:solidFill>
                <a:latin typeface="Arial" panose="020B0604020202020204"/>
                <a:cs typeface="Arial" panose="020B0604020202020204"/>
                <a:sym typeface="+mn-ea"/>
              </a:rPr>
              <a:t> </a:t>
            </a:r>
            <a:r>
              <a:rPr sz="800" spc="-5" dirty="0">
                <a:solidFill>
                  <a:srgbClr val="3E3E3E"/>
                </a:solidFill>
                <a:latin typeface="Arial" panose="020B0604020202020204"/>
                <a:cs typeface="Arial" panose="020B0604020202020204"/>
                <a:sym typeface="+mn-ea"/>
              </a:rPr>
              <a:t>woe.</a:t>
            </a:r>
            <a:endParaRPr sz="800">
              <a:latin typeface="Arial" panose="020B0604020202020204"/>
              <a:cs typeface="Arial" panose="020B0604020202020204"/>
            </a:endParaRPr>
          </a:p>
          <a:p>
            <a:pPr>
              <a:lnSpc>
                <a:spcPct val="100000"/>
              </a:lnSpc>
            </a:pPr>
            <a:endParaRPr sz="800" dirty="0">
              <a:solidFill>
                <a:srgbClr val="3E3E3E"/>
              </a:solidFill>
              <a:latin typeface="Arial" panose="020B0604020202020204"/>
              <a:cs typeface="Arial" panose="020B0604020202020204"/>
            </a:endParaRPr>
          </a:p>
        </p:txBody>
      </p:sp>
      <p:sp>
        <p:nvSpPr>
          <p:cNvPr id="28" name="object 28"/>
          <p:cNvSpPr txBox="1"/>
          <p:nvPr/>
        </p:nvSpPr>
        <p:spPr>
          <a:xfrm>
            <a:off x="6498924" y="611772"/>
            <a:ext cx="757555" cy="136525"/>
          </a:xfrm>
          <a:prstGeom prst="rect">
            <a:avLst/>
          </a:prstGeom>
        </p:spPr>
        <p:txBody>
          <a:bodyPr vert="horz" wrap="square" lIns="0" tIns="14604" rIns="0" bIns="0" rtlCol="0">
            <a:spAutoFit/>
          </a:bodyPr>
          <a:lstStyle/>
          <a:p>
            <a:pPr marL="12700">
              <a:lnSpc>
                <a:spcPct val="100000"/>
              </a:lnSpc>
              <a:spcBef>
                <a:spcPts val="115"/>
              </a:spcBef>
            </a:pPr>
            <a:r>
              <a:rPr lang="en-US" sz="800" b="1" spc="10" dirty="0">
                <a:solidFill>
                  <a:srgbClr val="3E3E3E"/>
                </a:solidFill>
                <a:latin typeface="Arial" panose="020B0604020202020204"/>
                <a:cs typeface="Arial" panose="020B0604020202020204"/>
              </a:rPr>
              <a:t>Mar</a:t>
            </a:r>
            <a:r>
              <a:rPr sz="800" b="1" spc="10" dirty="0">
                <a:solidFill>
                  <a:srgbClr val="3E3E3E"/>
                </a:solidFill>
                <a:latin typeface="Arial" panose="020B0604020202020204"/>
                <a:cs typeface="Arial" panose="020B0604020202020204"/>
              </a:rPr>
              <a:t> </a:t>
            </a:r>
            <a:r>
              <a:rPr lang="en-US" sz="800" b="1" spc="10" dirty="0">
                <a:solidFill>
                  <a:srgbClr val="3E3E3E"/>
                </a:solidFill>
                <a:latin typeface="Arial" panose="020B0604020202020204"/>
                <a:cs typeface="Arial" panose="020B0604020202020204"/>
              </a:rPr>
              <a:t>30</a:t>
            </a:r>
            <a:r>
              <a:rPr sz="800" b="1" spc="5" dirty="0">
                <a:solidFill>
                  <a:srgbClr val="3E3E3E"/>
                </a:solidFill>
                <a:latin typeface="Arial" panose="020B0604020202020204"/>
                <a:cs typeface="Arial" panose="020B0604020202020204"/>
              </a:rPr>
              <a:t>,</a:t>
            </a:r>
            <a:r>
              <a:rPr sz="800" b="1" spc="-75" dirty="0">
                <a:solidFill>
                  <a:srgbClr val="3E3E3E"/>
                </a:solidFill>
                <a:latin typeface="Arial" panose="020B0604020202020204"/>
                <a:cs typeface="Arial" panose="020B0604020202020204"/>
              </a:rPr>
              <a:t> </a:t>
            </a:r>
            <a:r>
              <a:rPr sz="800" b="1" spc="10" dirty="0">
                <a:solidFill>
                  <a:srgbClr val="3E3E3E"/>
                </a:solidFill>
                <a:latin typeface="Arial" panose="020B0604020202020204"/>
                <a:cs typeface="Arial" panose="020B0604020202020204"/>
              </a:rPr>
              <a:t>2021</a:t>
            </a:r>
            <a:endParaRPr sz="800">
              <a:latin typeface="Arial" panose="020B0604020202020204"/>
              <a:cs typeface="Arial" panose="020B0604020202020204"/>
            </a:endParaRPr>
          </a:p>
        </p:txBody>
      </p:sp>
      <p:sp>
        <p:nvSpPr>
          <p:cNvPr id="30" name="object 30"/>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10" name="object 17"/>
          <p:cNvSpPr txBox="1"/>
          <p:nvPr/>
        </p:nvSpPr>
        <p:spPr>
          <a:xfrm>
            <a:off x="6552966" y="10321926"/>
            <a:ext cx="654050" cy="132080"/>
          </a:xfrm>
          <a:prstGeom prst="rect">
            <a:avLst/>
          </a:prstGeom>
        </p:spPr>
        <p:txBody>
          <a:bodyPr vert="horz" wrap="square" lIns="0" tIns="1905" rIns="0" bIns="0" rtlCol="0">
            <a:spAutoFit/>
          </a:bodyPr>
          <a:lstStyle/>
          <a:p>
            <a:pPr marL="12700">
              <a:lnSpc>
                <a:spcPct val="100000"/>
              </a:lnSpc>
              <a:spcBef>
                <a:spcPts val="15"/>
              </a:spcBef>
            </a:pPr>
            <a:r>
              <a:rPr sz="850" b="1" spc="-5" dirty="0">
                <a:solidFill>
                  <a:srgbClr val="CACACA"/>
                </a:solidFill>
                <a:latin typeface="Arial" panose="020B0604020202020204"/>
                <a:cs typeface="Arial" panose="020B0604020202020204"/>
              </a:rPr>
              <a:t>Page </a:t>
            </a:r>
            <a:fld id="{81D60167-4931-47E6-BA6A-407CBD079E47}" type="slidenum">
              <a:rPr sz="850" b="1" spc="-5" dirty="0">
                <a:solidFill>
                  <a:srgbClr val="CACACA"/>
                </a:solidFill>
                <a:latin typeface="Arial" panose="020B0604020202020204"/>
                <a:cs typeface="Arial" panose="020B0604020202020204"/>
              </a:rPr>
            </a:fld>
            <a:r>
              <a:rPr sz="850" b="1" spc="-5" dirty="0">
                <a:solidFill>
                  <a:srgbClr val="CACACA"/>
                </a:solidFill>
                <a:latin typeface="Arial" panose="020B0604020202020204"/>
                <a:cs typeface="Arial" panose="020B0604020202020204"/>
              </a:rPr>
              <a:t> of</a:t>
            </a:r>
            <a:r>
              <a:rPr sz="850" b="1" spc="-65" dirty="0">
                <a:solidFill>
                  <a:srgbClr val="CACACA"/>
                </a:solidFill>
                <a:latin typeface="Arial" panose="020B0604020202020204"/>
                <a:cs typeface="Arial" panose="020B0604020202020204"/>
              </a:rPr>
              <a:t> </a:t>
            </a:r>
            <a:r>
              <a:rPr lang="en-US" sz="850" b="1" spc="-65" dirty="0">
                <a:solidFill>
                  <a:srgbClr val="CACACA"/>
                </a:solidFill>
                <a:latin typeface="Arial" panose="020B0604020202020204"/>
                <a:cs typeface="Arial" panose="020B0604020202020204"/>
              </a:rPr>
              <a:t>6</a:t>
            </a:r>
            <a:endParaRPr lang="en-US" sz="850" b="1" spc="-65" dirty="0">
              <a:solidFill>
                <a:srgbClr val="CACACA"/>
              </a:solidFill>
              <a:latin typeface="Arial" panose="020B0604020202020204"/>
              <a:cs typeface="Arial" panose="020B0604020202020204"/>
            </a:endParaRPr>
          </a:p>
        </p:txBody>
      </p:sp>
      <p:sp>
        <p:nvSpPr>
          <p:cNvPr id="27" name="object 12"/>
          <p:cNvSpPr txBox="1">
            <a:spLocks noGrp="1"/>
          </p:cNvSpPr>
          <p:nvPr/>
        </p:nvSpPr>
        <p:spPr>
          <a:xfrm>
            <a:off x="257810" y="10321925"/>
            <a:ext cx="1652270"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29" name="object 13"/>
          <p:cNvSpPr txBox="1"/>
          <p:nvPr/>
        </p:nvSpPr>
        <p:spPr>
          <a:xfrm>
            <a:off x="3453130" y="10335895"/>
            <a:ext cx="172402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hlinkClick r:id="rId1"/>
              </a:rPr>
              <a:t>www.seabridgefintech.com</a:t>
            </a:r>
            <a:endParaRPr sz="850" spc="-5" dirty="0">
              <a:solidFill>
                <a:srgbClr val="CACACA"/>
              </a:solidFill>
              <a:latin typeface="Arial" panose="020B0604020202020204"/>
              <a:cs typeface="Arial" panose="020B0604020202020204"/>
            </a:endParaRPr>
          </a:p>
        </p:txBody>
      </p:sp>
      <p:pic>
        <p:nvPicPr>
          <p:cNvPr id="34" name="图片 33" descr="捕获"/>
          <p:cNvPicPr>
            <a:picLocks noChangeAspect="1"/>
          </p:cNvPicPr>
          <p:nvPr/>
        </p:nvPicPr>
        <p:blipFill>
          <a:blip r:embed="rId2"/>
          <a:stretch>
            <a:fillRect/>
          </a:stretch>
        </p:blipFill>
        <p:spPr>
          <a:xfrm>
            <a:off x="257810" y="92075"/>
            <a:ext cx="7019290" cy="444500"/>
          </a:xfrm>
          <a:prstGeom prst="rect">
            <a:avLst/>
          </a:prstGeom>
        </p:spPr>
      </p:pic>
      <p:sp>
        <p:nvSpPr>
          <p:cNvPr id="53" name="object 53"/>
          <p:cNvSpPr txBox="1"/>
          <p:nvPr/>
        </p:nvSpPr>
        <p:spPr>
          <a:xfrm>
            <a:off x="3798135" y="4919579"/>
            <a:ext cx="2440305" cy="439420"/>
          </a:xfrm>
          <a:prstGeom prst="rect">
            <a:avLst/>
          </a:prstGeom>
        </p:spPr>
        <p:txBody>
          <a:bodyPr vert="horz" wrap="square" lIns="0" tIns="17780" rIns="0" bIns="0" rtlCol="0">
            <a:spAutoFit/>
          </a:bodyPr>
          <a:p>
            <a:pPr marL="12700">
              <a:lnSpc>
                <a:spcPct val="100000"/>
              </a:lnSpc>
              <a:spcBef>
                <a:spcPts val="140"/>
              </a:spcBef>
            </a:pPr>
            <a:r>
              <a:rPr sz="1050" b="1" spc="20" dirty="0">
                <a:solidFill>
                  <a:srgbClr val="38829D"/>
                </a:solidFill>
                <a:latin typeface="Arial" panose="020B0604020202020204"/>
                <a:cs typeface="Arial" panose="020B0604020202020204"/>
              </a:rPr>
              <a:t>Sales and </a:t>
            </a:r>
            <a:r>
              <a:rPr sz="1050" b="1" spc="25" dirty="0">
                <a:solidFill>
                  <a:srgbClr val="38829D"/>
                </a:solidFill>
                <a:latin typeface="Arial" panose="020B0604020202020204"/>
                <a:cs typeface="Arial" panose="020B0604020202020204"/>
              </a:rPr>
              <a:t>EPS </a:t>
            </a:r>
            <a:r>
              <a:rPr sz="1050" b="1" spc="20" dirty="0">
                <a:solidFill>
                  <a:srgbClr val="38829D"/>
                </a:solidFill>
                <a:latin typeface="Arial" panose="020B0604020202020204"/>
                <a:cs typeface="Arial" panose="020B0604020202020204"/>
              </a:rPr>
              <a:t>Growth Rates </a:t>
            </a:r>
            <a:r>
              <a:rPr sz="1050" b="1" spc="15" dirty="0">
                <a:solidFill>
                  <a:srgbClr val="38829D"/>
                </a:solidFill>
                <a:latin typeface="Arial" panose="020B0604020202020204"/>
                <a:cs typeface="Arial" panose="020B0604020202020204"/>
              </a:rPr>
              <a:t>(Y/Y</a:t>
            </a:r>
            <a:r>
              <a:rPr sz="1050" b="1" spc="-80"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a:t>
            </a:r>
            <a:endParaRPr sz="1050">
              <a:solidFill>
                <a:srgbClr val="38829D"/>
              </a:solidFill>
              <a:latin typeface="Arial" panose="020B0604020202020204"/>
              <a:cs typeface="Arial" panose="020B0604020202020204"/>
            </a:endParaRPr>
          </a:p>
          <a:p>
            <a:pPr marL="12700">
              <a:lnSpc>
                <a:spcPct val="100000"/>
              </a:lnSpc>
              <a:spcBef>
                <a:spcPts val="935"/>
              </a:spcBef>
              <a:tabLst>
                <a:tab pos="1757045" algn="l"/>
              </a:tabLst>
            </a:pPr>
            <a:r>
              <a:rPr sz="850" spc="-5" dirty="0">
                <a:solidFill>
                  <a:srgbClr val="3E3E3E"/>
                </a:solidFill>
                <a:latin typeface="Arial" panose="020B0604020202020204"/>
                <a:cs typeface="Arial" panose="020B0604020202020204"/>
              </a:rPr>
              <a:t>Sales	EPS</a:t>
            </a:r>
            <a:endParaRPr sz="850">
              <a:latin typeface="Arial" panose="020B0604020202020204"/>
              <a:cs typeface="Arial" panose="020B0604020202020204"/>
            </a:endParaRPr>
          </a:p>
        </p:txBody>
      </p:sp>
      <p:sp>
        <p:nvSpPr>
          <p:cNvPr id="40" name="object 22"/>
          <p:cNvSpPr/>
          <p:nvPr/>
        </p:nvSpPr>
        <p:spPr>
          <a:xfrm>
            <a:off x="3831055" y="5358999"/>
            <a:ext cx="968542" cy="76868"/>
          </a:xfrm>
          <a:prstGeom prst="rect">
            <a:avLst/>
          </a:prstGeom>
          <a:blipFill>
            <a:blip r:embed="rId3" cstate="print"/>
            <a:stretch>
              <a:fillRect/>
            </a:stretch>
          </a:blipFill>
        </p:spPr>
        <p:txBody>
          <a:bodyPr wrap="square" lIns="0" tIns="0" rIns="0" bIns="0" rtlCol="0"/>
          <a:p/>
        </p:txBody>
      </p:sp>
      <p:sp>
        <p:nvSpPr>
          <p:cNvPr id="41" name="object 24"/>
          <p:cNvSpPr/>
          <p:nvPr/>
        </p:nvSpPr>
        <p:spPr>
          <a:xfrm>
            <a:off x="5530823" y="5358999"/>
            <a:ext cx="968134" cy="76868"/>
          </a:xfrm>
          <a:prstGeom prst="rect">
            <a:avLst/>
          </a:prstGeom>
          <a:blipFill>
            <a:blip r:embed="rId4" cstate="print"/>
            <a:stretch>
              <a:fillRect/>
            </a:stretch>
          </a:blipFill>
        </p:spPr>
        <p:txBody>
          <a:bodyPr wrap="square" lIns="0" tIns="0" rIns="0" bIns="0" rtlCol="0"/>
          <a:p/>
        </p:txBody>
      </p:sp>
      <p:sp>
        <p:nvSpPr>
          <p:cNvPr id="46" name="object 25"/>
          <p:cNvSpPr/>
          <p:nvPr/>
        </p:nvSpPr>
        <p:spPr>
          <a:xfrm>
            <a:off x="3801444" y="5592010"/>
            <a:ext cx="3297655" cy="1276015"/>
          </a:xfrm>
          <a:prstGeom prst="rect">
            <a:avLst/>
          </a:prstGeom>
          <a:blipFill>
            <a:blip r:embed="rId5" cstate="print"/>
            <a:stretch>
              <a:fillRect/>
            </a:stretch>
          </a:blipFill>
        </p:spPr>
        <p:txBody>
          <a:bodyPr wrap="square" lIns="0" tIns="0" rIns="0" bIns="0" rtlCol="0"/>
          <a:p/>
        </p:txBody>
      </p:sp>
      <p:sp>
        <p:nvSpPr>
          <p:cNvPr id="48" name="object 2"/>
          <p:cNvSpPr txBox="1"/>
          <p:nvPr/>
        </p:nvSpPr>
        <p:spPr>
          <a:xfrm>
            <a:off x="322914" y="881346"/>
            <a:ext cx="2066925" cy="758825"/>
          </a:xfrm>
          <a:prstGeom prst="rect">
            <a:avLst/>
          </a:prstGeom>
        </p:spPr>
        <p:txBody>
          <a:bodyPr vert="horz" wrap="square" lIns="0" tIns="15240" rIns="0" bIns="0" rtlCol="0">
            <a:spAutoFit/>
          </a:bodyPr>
          <a:p>
            <a:pPr>
              <a:lnSpc>
                <a:spcPct val="100000"/>
              </a:lnSpc>
              <a:spcBef>
                <a:spcPts val="120"/>
              </a:spcBef>
            </a:pPr>
            <a:r>
              <a:rPr sz="1250" b="1" spc="10" dirty="0">
                <a:solidFill>
                  <a:srgbClr val="0070C0"/>
                </a:solidFill>
                <a:latin typeface="Arial" panose="020B0604020202020204"/>
                <a:cs typeface="Arial" panose="020B0604020202020204"/>
              </a:rPr>
              <a:t>Procter </a:t>
            </a:r>
            <a:r>
              <a:rPr sz="1250" b="1" spc="15" dirty="0">
                <a:solidFill>
                  <a:srgbClr val="0070C0"/>
                </a:solidFill>
                <a:latin typeface="Arial" panose="020B0604020202020204"/>
                <a:cs typeface="Arial" panose="020B0604020202020204"/>
              </a:rPr>
              <a:t>&amp; </a:t>
            </a:r>
            <a:r>
              <a:rPr sz="1250" b="1" spc="10" dirty="0">
                <a:solidFill>
                  <a:srgbClr val="0070C0"/>
                </a:solidFill>
                <a:latin typeface="Arial" panose="020B0604020202020204"/>
                <a:cs typeface="Arial" panose="020B0604020202020204"/>
              </a:rPr>
              <a:t>Gamble Co.</a:t>
            </a:r>
            <a:r>
              <a:rPr sz="1250" b="1" spc="-85" dirty="0">
                <a:solidFill>
                  <a:srgbClr val="0070C0"/>
                </a:solidFill>
                <a:latin typeface="Arial" panose="020B0604020202020204"/>
                <a:cs typeface="Arial" panose="020B0604020202020204"/>
              </a:rPr>
              <a:t> </a:t>
            </a:r>
            <a:r>
              <a:rPr sz="1250" b="1" spc="10" dirty="0">
                <a:solidFill>
                  <a:srgbClr val="0070C0"/>
                </a:solidFill>
                <a:latin typeface="Arial" panose="020B0604020202020204"/>
                <a:cs typeface="Arial" panose="020B0604020202020204"/>
              </a:rPr>
              <a:t>(PG)</a:t>
            </a:r>
            <a:endParaRPr sz="1250">
              <a:solidFill>
                <a:srgbClr val="0070C0"/>
              </a:solidFill>
              <a:latin typeface="Arial" panose="020B0604020202020204"/>
              <a:cs typeface="Arial" panose="020B0604020202020204"/>
            </a:endParaRPr>
          </a:p>
          <a:p>
            <a:pPr>
              <a:lnSpc>
                <a:spcPct val="100000"/>
              </a:lnSpc>
              <a:spcBef>
                <a:spcPts val="1110"/>
              </a:spcBef>
            </a:pPr>
            <a:r>
              <a:rPr sz="1000" b="1" spc="10" dirty="0">
                <a:latin typeface="Arial" panose="020B0604020202020204"/>
                <a:cs typeface="Arial" panose="020B0604020202020204"/>
              </a:rPr>
              <a:t>$128.01 </a:t>
            </a:r>
            <a:r>
              <a:rPr sz="900" dirty="0">
                <a:solidFill>
                  <a:srgbClr val="3E3E3E"/>
                </a:solidFill>
                <a:latin typeface="Arial" panose="020B0604020202020204"/>
                <a:cs typeface="Arial" panose="020B0604020202020204"/>
              </a:rPr>
              <a:t>(As of</a:t>
            </a:r>
            <a:r>
              <a:rPr sz="900" spc="-20" dirty="0">
                <a:solidFill>
                  <a:srgbClr val="3E3E3E"/>
                </a:solidFill>
                <a:latin typeface="Arial" panose="020B0604020202020204"/>
                <a:cs typeface="Arial" panose="020B0604020202020204"/>
              </a:rPr>
              <a:t> </a:t>
            </a:r>
            <a:r>
              <a:rPr sz="900" dirty="0">
                <a:solidFill>
                  <a:srgbClr val="3E3E3E"/>
                </a:solidFill>
                <a:latin typeface="Arial" panose="020B0604020202020204"/>
                <a:cs typeface="Arial" panose="020B0604020202020204"/>
              </a:rPr>
              <a:t>03/19/21)</a:t>
            </a:r>
            <a:endParaRPr sz="900">
              <a:latin typeface="Arial" panose="020B0604020202020204"/>
              <a:cs typeface="Arial" panose="020B0604020202020204"/>
            </a:endParaRPr>
          </a:p>
          <a:p>
            <a:pPr>
              <a:lnSpc>
                <a:spcPct val="100000"/>
              </a:lnSpc>
              <a:spcBef>
                <a:spcPts val="735"/>
              </a:spcBef>
            </a:pPr>
            <a:r>
              <a:rPr sz="900" dirty="0">
                <a:solidFill>
                  <a:srgbClr val="3E3E3E"/>
                </a:solidFill>
                <a:latin typeface="Arial" panose="020B0604020202020204"/>
                <a:cs typeface="Arial" panose="020B0604020202020204"/>
              </a:rPr>
              <a:t>Price Target (6-12 Months):</a:t>
            </a:r>
            <a:r>
              <a:rPr sz="900" spc="35" dirty="0">
                <a:solidFill>
                  <a:srgbClr val="3E3E3E"/>
                </a:solidFill>
                <a:latin typeface="Arial" panose="020B0604020202020204"/>
                <a:cs typeface="Arial" panose="020B0604020202020204"/>
              </a:rPr>
              <a:t> </a:t>
            </a:r>
            <a:r>
              <a:rPr sz="1000" b="1" spc="10" dirty="0">
                <a:latin typeface="Arial" panose="020B0604020202020204"/>
                <a:cs typeface="Arial" panose="020B0604020202020204"/>
              </a:rPr>
              <a:t>$134.00</a:t>
            </a:r>
            <a:endParaRPr sz="1000">
              <a:latin typeface="Arial" panose="020B0604020202020204"/>
              <a:cs typeface="Arial" panose="020B0604020202020204"/>
            </a:endParaRPr>
          </a:p>
        </p:txBody>
      </p:sp>
      <p:sp>
        <p:nvSpPr>
          <p:cNvPr id="49" name="object 21"/>
          <p:cNvSpPr/>
          <p:nvPr/>
        </p:nvSpPr>
        <p:spPr>
          <a:xfrm>
            <a:off x="3490160" y="2314742"/>
            <a:ext cx="3689684" cy="2482850"/>
          </a:xfrm>
          <a:prstGeom prst="rect">
            <a:avLst/>
          </a:prstGeom>
          <a:blipFill>
            <a:blip r:embed="rId6" cstate="print"/>
            <a:stretch>
              <a:fillRect/>
            </a:stretch>
          </a:blipFill>
        </p:spPr>
        <p:txBody>
          <a:bodyPr wrap="square" lIns="0" tIns="0" rIns="0" bIns="0" rtlCol="0"/>
          <a:p/>
        </p:txBody>
      </p:sp>
      <p:graphicFrame>
        <p:nvGraphicFramePr>
          <p:cNvPr id="50" name="object 19"/>
          <p:cNvGraphicFramePr>
            <a:graphicFrameLocks noGrp="1"/>
          </p:cNvGraphicFramePr>
          <p:nvPr>
            <p:custDataLst>
              <p:tags r:id="rId7"/>
            </p:custDataLst>
          </p:nvPr>
        </p:nvGraphicFramePr>
        <p:xfrm>
          <a:off x="196749" y="4439291"/>
          <a:ext cx="3065145" cy="4460875"/>
        </p:xfrm>
        <a:graphic>
          <a:graphicData uri="http://schemas.openxmlformats.org/drawingml/2006/table">
            <a:tbl>
              <a:tblPr firstRow="1" bandRow="1">
                <a:tableStyleId>{2D5ABB26-0587-4C30-8999-92F81FD0307C}</a:tableStyleId>
              </a:tblPr>
              <a:tblGrid>
                <a:gridCol w="1487170"/>
                <a:gridCol w="1577340"/>
              </a:tblGrid>
              <a:tr h="218039">
                <a:tc>
                  <a:txBody>
                    <a:bodyPr/>
                    <a:p>
                      <a:pPr marL="31750">
                        <a:lnSpc>
                          <a:spcPts val="1195"/>
                        </a:lnSpc>
                      </a:pPr>
                      <a:r>
                        <a:rPr sz="1050" b="1" spc="20" dirty="0">
                          <a:solidFill>
                            <a:srgbClr val="007F06"/>
                          </a:solidFill>
                          <a:latin typeface="Arial" panose="020B0604020202020204"/>
                          <a:cs typeface="Arial" panose="020B0604020202020204"/>
                        </a:rPr>
                        <a:t>Data</a:t>
                      </a:r>
                      <a:r>
                        <a:rPr sz="1050" b="1" dirty="0">
                          <a:solidFill>
                            <a:srgbClr val="007F06"/>
                          </a:solidFill>
                          <a:latin typeface="Arial" panose="020B0604020202020204"/>
                          <a:cs typeface="Arial" panose="020B0604020202020204"/>
                        </a:rPr>
                        <a:t> </a:t>
                      </a:r>
                      <a:r>
                        <a:rPr sz="1050" b="1" spc="20" dirty="0">
                          <a:solidFill>
                            <a:srgbClr val="007F06"/>
                          </a:solidFill>
                          <a:latin typeface="Arial" panose="020B0604020202020204"/>
                          <a:cs typeface="Arial" panose="020B0604020202020204"/>
                        </a:rPr>
                        <a:t>Overview</a:t>
                      </a:r>
                      <a:endParaRPr sz="1050">
                        <a:latin typeface="Arial" panose="020B0604020202020204"/>
                        <a:cs typeface="Arial" panose="020B0604020202020204"/>
                      </a:endParaRPr>
                    </a:p>
                  </a:txBody>
                  <a:tcPr marL="0" marR="0" marT="0" marB="0"/>
                </a:tc>
                <a:tc>
                  <a:txBody>
                    <a:bodyPr/>
                    <a:p>
                      <a:pPr>
                        <a:lnSpc>
                          <a:spcPct val="100000"/>
                        </a:lnSpc>
                      </a:pPr>
                      <a:endParaRPr sz="800">
                        <a:latin typeface="Times New Roman" panose="02020603050405020304"/>
                        <a:cs typeface="Times New Roman" panose="02020603050405020304"/>
                      </a:endParaRPr>
                    </a:p>
                  </a:txBody>
                  <a:tcPr marL="0" marR="0" marT="0" marB="0"/>
                </a:tc>
              </a:tr>
              <a:tr h="238877">
                <a:tc>
                  <a:txBody>
                    <a:bodyPr/>
                    <a:p>
                      <a:pPr marL="31750">
                        <a:lnSpc>
                          <a:spcPct val="100000"/>
                        </a:lnSpc>
                        <a:spcBef>
                          <a:spcPts val="415"/>
                        </a:spcBef>
                      </a:pPr>
                      <a:r>
                        <a:rPr sz="850" spc="-5" dirty="0">
                          <a:solidFill>
                            <a:srgbClr val="3E3E3E"/>
                          </a:solidFill>
                          <a:latin typeface="Arial" panose="020B0604020202020204"/>
                          <a:cs typeface="Arial" panose="020B0604020202020204"/>
                        </a:rPr>
                        <a:t>52 Week</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High-Low</a:t>
                      </a:r>
                      <a:endParaRPr sz="850">
                        <a:latin typeface="Arial" panose="020B0604020202020204"/>
                        <a:cs typeface="Arial" panose="020B0604020202020204"/>
                      </a:endParaRPr>
                    </a:p>
                  </a:txBody>
                  <a:tcPr marL="0" marR="0" marT="52705" marB="0"/>
                </a:tc>
                <a:tc>
                  <a:txBody>
                    <a:bodyPr/>
                    <a:p>
                      <a:pPr marR="28575" algn="r">
                        <a:lnSpc>
                          <a:spcPct val="100000"/>
                        </a:lnSpc>
                        <a:spcBef>
                          <a:spcPts val="415"/>
                        </a:spcBef>
                      </a:pPr>
                      <a:r>
                        <a:rPr sz="850" b="1" spc="-5" dirty="0">
                          <a:solidFill>
                            <a:srgbClr val="3E3E3E"/>
                          </a:solidFill>
                          <a:latin typeface="Arial" panose="020B0604020202020204"/>
                          <a:cs typeface="Arial" panose="020B0604020202020204"/>
                        </a:rPr>
                        <a:t>$146.92 -</a:t>
                      </a:r>
                      <a:r>
                        <a:rPr sz="850" b="1" spc="-55"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$94.34</a:t>
                      </a:r>
                      <a:endParaRPr sz="850">
                        <a:latin typeface="Arial" panose="020B0604020202020204"/>
                        <a:cs typeface="Arial" panose="020B0604020202020204"/>
                      </a:endParaRPr>
                    </a:p>
                  </a:txBody>
                  <a:tcPr marL="0" marR="0" marT="52705" marB="0"/>
                </a:tc>
              </a:tr>
              <a:tr h="230605">
                <a:tc>
                  <a:txBody>
                    <a:bodyPr/>
                    <a:p>
                      <a:pPr marL="31750">
                        <a:lnSpc>
                          <a:spcPct val="100000"/>
                        </a:lnSpc>
                        <a:spcBef>
                          <a:spcPts val="350"/>
                        </a:spcBef>
                      </a:pPr>
                      <a:r>
                        <a:rPr sz="850" spc="-5" dirty="0">
                          <a:solidFill>
                            <a:srgbClr val="3E3E3E"/>
                          </a:solidFill>
                          <a:latin typeface="Arial" panose="020B0604020202020204"/>
                          <a:cs typeface="Arial" panose="020B0604020202020204"/>
                        </a:rPr>
                        <a:t>20 Day Average Volume</a:t>
                      </a:r>
                      <a:r>
                        <a:rPr sz="850" spc="-2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(sh)</a:t>
                      </a:r>
                      <a:endParaRPr sz="850">
                        <a:latin typeface="Arial" panose="020B0604020202020204"/>
                        <a:cs typeface="Arial" panose="020B0604020202020204"/>
                      </a:endParaRPr>
                    </a:p>
                  </a:txBody>
                  <a:tcPr marL="0" marR="0" marT="44450" marB="0"/>
                </a:tc>
                <a:tc>
                  <a:txBody>
                    <a:bodyPr/>
                    <a:p>
                      <a:pPr marR="25400" algn="r">
                        <a:lnSpc>
                          <a:spcPct val="100000"/>
                        </a:lnSpc>
                        <a:spcBef>
                          <a:spcPts val="350"/>
                        </a:spcBef>
                      </a:pPr>
                      <a:r>
                        <a:rPr sz="850" b="1" dirty="0">
                          <a:solidFill>
                            <a:srgbClr val="3E3E3E"/>
                          </a:solidFill>
                          <a:latin typeface="Arial" panose="020B0604020202020204"/>
                          <a:cs typeface="Arial" panose="020B0604020202020204"/>
                        </a:rPr>
                        <a:t>8,585,772</a:t>
                      </a:r>
                      <a:endParaRPr sz="850">
                        <a:latin typeface="Arial" panose="020B0604020202020204"/>
                        <a:cs typeface="Arial" panose="020B0604020202020204"/>
                      </a:endParaRPr>
                    </a:p>
                  </a:txBody>
                  <a:tcPr marL="0" marR="0" marT="44450" marB="0"/>
                </a:tc>
              </a:tr>
              <a:tr h="230605">
                <a:tc>
                  <a:txBody>
                    <a:bodyPr/>
                    <a:p>
                      <a:pPr marL="31750">
                        <a:lnSpc>
                          <a:spcPct val="100000"/>
                        </a:lnSpc>
                        <a:spcBef>
                          <a:spcPts val="350"/>
                        </a:spcBef>
                      </a:pPr>
                      <a:r>
                        <a:rPr sz="850" spc="-5" dirty="0">
                          <a:solidFill>
                            <a:srgbClr val="3E3E3E"/>
                          </a:solidFill>
                          <a:latin typeface="Arial" panose="020B0604020202020204"/>
                          <a:cs typeface="Arial" panose="020B0604020202020204"/>
                        </a:rPr>
                        <a:t>Market</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Cap</a:t>
                      </a:r>
                      <a:endParaRPr sz="850">
                        <a:latin typeface="Arial" panose="020B0604020202020204"/>
                        <a:cs typeface="Arial" panose="020B0604020202020204"/>
                      </a:endParaRPr>
                    </a:p>
                  </a:txBody>
                  <a:tcPr marL="0" marR="0" marT="44450" marB="0"/>
                </a:tc>
                <a:tc>
                  <a:txBody>
                    <a:bodyPr/>
                    <a:p>
                      <a:pPr marR="28575" algn="r">
                        <a:lnSpc>
                          <a:spcPct val="100000"/>
                        </a:lnSpc>
                        <a:spcBef>
                          <a:spcPts val="350"/>
                        </a:spcBef>
                      </a:pPr>
                      <a:r>
                        <a:rPr sz="850" b="1" spc="-5" dirty="0">
                          <a:solidFill>
                            <a:srgbClr val="3E3E3E"/>
                          </a:solidFill>
                          <a:latin typeface="Arial" panose="020B0604020202020204"/>
                          <a:cs typeface="Arial" panose="020B0604020202020204"/>
                        </a:rPr>
                        <a:t>$315.2</a:t>
                      </a:r>
                      <a:r>
                        <a:rPr sz="850" b="1" spc="-80"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B</a:t>
                      </a:r>
                      <a:endParaRPr sz="850">
                        <a:latin typeface="Arial" panose="020B0604020202020204"/>
                        <a:cs typeface="Arial" panose="020B0604020202020204"/>
                      </a:endParaRPr>
                    </a:p>
                  </a:txBody>
                  <a:tcPr marL="0" marR="0" marT="44450" marB="0"/>
                </a:tc>
              </a:tr>
              <a:tr h="230605">
                <a:tc>
                  <a:txBody>
                    <a:bodyPr/>
                    <a:p>
                      <a:pPr marL="31750">
                        <a:lnSpc>
                          <a:spcPct val="100000"/>
                        </a:lnSpc>
                        <a:spcBef>
                          <a:spcPts val="350"/>
                        </a:spcBef>
                      </a:pPr>
                      <a:r>
                        <a:rPr sz="850" spc="-5" dirty="0">
                          <a:solidFill>
                            <a:srgbClr val="3E3E3E"/>
                          </a:solidFill>
                          <a:latin typeface="Arial" panose="020B0604020202020204"/>
                          <a:cs typeface="Arial" panose="020B0604020202020204"/>
                        </a:rPr>
                        <a:t>YTD Price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Change</a:t>
                      </a:r>
                      <a:endParaRPr sz="850">
                        <a:latin typeface="Arial" panose="020B0604020202020204"/>
                        <a:cs typeface="Arial" panose="020B0604020202020204"/>
                      </a:endParaRPr>
                    </a:p>
                  </a:txBody>
                  <a:tcPr marL="0" marR="0" marT="44450" marB="0"/>
                </a:tc>
                <a:tc>
                  <a:txBody>
                    <a:bodyPr/>
                    <a:p>
                      <a:pPr marR="30480" algn="r">
                        <a:lnSpc>
                          <a:spcPct val="100000"/>
                        </a:lnSpc>
                        <a:spcBef>
                          <a:spcPts val="350"/>
                        </a:spcBef>
                      </a:pPr>
                      <a:r>
                        <a:rPr sz="850" b="1" dirty="0">
                          <a:solidFill>
                            <a:srgbClr val="3E3E3E"/>
                          </a:solidFill>
                          <a:latin typeface="Arial" panose="020B0604020202020204"/>
                          <a:cs typeface="Arial" panose="020B0604020202020204"/>
                        </a:rPr>
                        <a:t>-8.0%</a:t>
                      </a:r>
                      <a:endParaRPr sz="850">
                        <a:latin typeface="Arial" panose="020B0604020202020204"/>
                        <a:cs typeface="Arial" panose="020B0604020202020204"/>
                      </a:endParaRPr>
                    </a:p>
                  </a:txBody>
                  <a:tcPr marL="0" marR="0" marT="44450" marB="0"/>
                </a:tc>
              </a:tr>
              <a:tr h="230605">
                <a:tc>
                  <a:txBody>
                    <a:bodyPr/>
                    <a:p>
                      <a:pPr marL="31750">
                        <a:lnSpc>
                          <a:spcPct val="100000"/>
                        </a:lnSpc>
                        <a:spcBef>
                          <a:spcPts val="350"/>
                        </a:spcBef>
                      </a:pPr>
                      <a:r>
                        <a:rPr sz="850" spc="-5" dirty="0">
                          <a:solidFill>
                            <a:srgbClr val="3E3E3E"/>
                          </a:solidFill>
                          <a:latin typeface="Arial" panose="020B0604020202020204"/>
                          <a:cs typeface="Arial" panose="020B0604020202020204"/>
                        </a:rPr>
                        <a:t>Beta</a:t>
                      </a:r>
                      <a:endParaRPr sz="850">
                        <a:latin typeface="Arial" panose="020B0604020202020204"/>
                        <a:cs typeface="Arial" panose="020B0604020202020204"/>
                      </a:endParaRPr>
                    </a:p>
                  </a:txBody>
                  <a:tcPr marL="0" marR="0" marT="44450" marB="0"/>
                </a:tc>
                <a:tc>
                  <a:txBody>
                    <a:bodyPr/>
                    <a:p>
                      <a:pPr marR="25400" algn="r">
                        <a:lnSpc>
                          <a:spcPct val="100000"/>
                        </a:lnSpc>
                        <a:spcBef>
                          <a:spcPts val="350"/>
                        </a:spcBef>
                      </a:pPr>
                      <a:r>
                        <a:rPr sz="850" b="1" dirty="0">
                          <a:solidFill>
                            <a:srgbClr val="3E3E3E"/>
                          </a:solidFill>
                          <a:latin typeface="Arial" panose="020B0604020202020204"/>
                          <a:cs typeface="Arial" panose="020B0604020202020204"/>
                        </a:rPr>
                        <a:t>0.42</a:t>
                      </a:r>
                      <a:endParaRPr sz="850">
                        <a:latin typeface="Arial" panose="020B0604020202020204"/>
                        <a:cs typeface="Arial" panose="020B0604020202020204"/>
                      </a:endParaRPr>
                    </a:p>
                  </a:txBody>
                  <a:tcPr marL="0" marR="0" marT="44450" marB="0"/>
                </a:tc>
              </a:tr>
              <a:tr h="230605">
                <a:tc>
                  <a:txBody>
                    <a:bodyPr/>
                    <a:p>
                      <a:pPr marL="31750">
                        <a:lnSpc>
                          <a:spcPct val="100000"/>
                        </a:lnSpc>
                        <a:spcBef>
                          <a:spcPts val="350"/>
                        </a:spcBef>
                      </a:pPr>
                      <a:r>
                        <a:rPr sz="850" spc="-5" dirty="0">
                          <a:solidFill>
                            <a:srgbClr val="3E3E3E"/>
                          </a:solidFill>
                          <a:latin typeface="Arial" panose="020B0604020202020204"/>
                          <a:cs typeface="Arial" panose="020B0604020202020204"/>
                        </a:rPr>
                        <a:t>Dividend / Div</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Yld</a:t>
                      </a:r>
                      <a:endParaRPr sz="850">
                        <a:latin typeface="Arial" panose="020B0604020202020204"/>
                        <a:cs typeface="Arial" panose="020B0604020202020204"/>
                      </a:endParaRPr>
                    </a:p>
                  </a:txBody>
                  <a:tcPr marL="0" marR="0" marT="44450" marB="0"/>
                </a:tc>
                <a:tc>
                  <a:txBody>
                    <a:bodyPr/>
                    <a:p>
                      <a:pPr marR="30480" algn="r">
                        <a:lnSpc>
                          <a:spcPct val="100000"/>
                        </a:lnSpc>
                        <a:spcBef>
                          <a:spcPts val="350"/>
                        </a:spcBef>
                      </a:pPr>
                      <a:r>
                        <a:rPr sz="850" b="1" spc="-5" dirty="0">
                          <a:solidFill>
                            <a:srgbClr val="3E3E3E"/>
                          </a:solidFill>
                          <a:latin typeface="Arial" panose="020B0604020202020204"/>
                          <a:cs typeface="Arial" panose="020B0604020202020204"/>
                        </a:rPr>
                        <a:t>$3.16 /</a:t>
                      </a:r>
                      <a:r>
                        <a:rPr sz="850" b="1" spc="-70"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2.5%</a:t>
                      </a:r>
                      <a:endParaRPr sz="850">
                        <a:latin typeface="Arial" panose="020B0604020202020204"/>
                        <a:cs typeface="Arial" panose="020B0604020202020204"/>
                      </a:endParaRPr>
                    </a:p>
                  </a:txBody>
                  <a:tcPr marL="0" marR="0" marT="44450" marB="0"/>
                </a:tc>
              </a:tr>
              <a:tr h="230605">
                <a:tc>
                  <a:txBody>
                    <a:bodyPr/>
                    <a:p>
                      <a:pPr marL="31750">
                        <a:lnSpc>
                          <a:spcPct val="100000"/>
                        </a:lnSpc>
                        <a:spcBef>
                          <a:spcPts val="350"/>
                        </a:spcBef>
                      </a:pPr>
                      <a:r>
                        <a:rPr sz="850" spc="-5" dirty="0">
                          <a:solidFill>
                            <a:srgbClr val="3E3E3E"/>
                          </a:solidFill>
                          <a:latin typeface="Arial" panose="020B0604020202020204"/>
                          <a:cs typeface="Arial" panose="020B0604020202020204"/>
                        </a:rPr>
                        <a:t>Industry</a:t>
                      </a:r>
                      <a:endParaRPr sz="850">
                        <a:latin typeface="Arial" panose="020B0604020202020204"/>
                        <a:cs typeface="Arial" panose="020B0604020202020204"/>
                      </a:endParaRPr>
                    </a:p>
                  </a:txBody>
                  <a:tcPr marL="0" marR="0" marT="44450" marB="0"/>
                </a:tc>
                <a:tc>
                  <a:txBody>
                    <a:bodyPr/>
                    <a:p>
                      <a:pPr marR="30480" algn="r">
                        <a:lnSpc>
                          <a:spcPct val="100000"/>
                        </a:lnSpc>
                        <a:spcBef>
                          <a:spcPts val="350"/>
                        </a:spcBef>
                      </a:pPr>
                      <a:r>
                        <a:rPr sz="850" b="1" u="sng" spc="-5" dirty="0">
                          <a:solidFill>
                            <a:srgbClr val="0000FF"/>
                          </a:solidFill>
                          <a:uFill>
                            <a:solidFill>
                              <a:srgbClr val="0000FF"/>
                            </a:solidFill>
                          </a:uFill>
                          <a:latin typeface="Arial" panose="020B0604020202020204"/>
                          <a:cs typeface="Arial" panose="020B0604020202020204"/>
                          <a:hlinkClick r:id="rId8"/>
                        </a:rPr>
                        <a:t>Soap and Cleaning</a:t>
                      </a:r>
                      <a:r>
                        <a:rPr sz="850" b="1" u="sng" spc="-20" dirty="0">
                          <a:solidFill>
                            <a:srgbClr val="0000FF"/>
                          </a:solidFill>
                          <a:uFill>
                            <a:solidFill>
                              <a:srgbClr val="0000FF"/>
                            </a:solidFill>
                          </a:uFill>
                          <a:latin typeface="Arial" panose="020B0604020202020204"/>
                          <a:cs typeface="Arial" panose="020B0604020202020204"/>
                          <a:hlinkClick r:id="rId8"/>
                        </a:rPr>
                        <a:t> </a:t>
                      </a:r>
                      <a:r>
                        <a:rPr sz="850" b="1" u="sng" spc="-5" dirty="0">
                          <a:solidFill>
                            <a:srgbClr val="0000FF"/>
                          </a:solidFill>
                          <a:uFill>
                            <a:solidFill>
                              <a:srgbClr val="0000FF"/>
                            </a:solidFill>
                          </a:uFill>
                          <a:latin typeface="Arial" panose="020B0604020202020204"/>
                          <a:cs typeface="Arial" panose="020B0604020202020204"/>
                          <a:hlinkClick r:id="rId8"/>
                        </a:rPr>
                        <a:t>Materials</a:t>
                      </a:r>
                      <a:endParaRPr sz="850">
                        <a:latin typeface="Arial" panose="020B0604020202020204"/>
                        <a:cs typeface="Arial" panose="020B0604020202020204"/>
                      </a:endParaRPr>
                    </a:p>
                  </a:txBody>
                  <a:tcPr marL="0" marR="0" marT="44450" marB="0"/>
                </a:tc>
              </a:tr>
              <a:tr h="322847">
                <a:tc>
                  <a:txBody>
                    <a:bodyPr/>
                    <a:p>
                      <a:pPr marL="31750">
                        <a:lnSpc>
                          <a:spcPct val="100000"/>
                        </a:lnSpc>
                        <a:spcBef>
                          <a:spcPts val="350"/>
                        </a:spcBef>
                      </a:pPr>
                      <a:r>
                        <a:rPr sz="850" spc="-5" dirty="0">
                          <a:solidFill>
                            <a:srgbClr val="3E3E3E"/>
                          </a:solidFill>
                          <a:latin typeface="Arial" panose="020B0604020202020204"/>
                          <a:cs typeface="Arial" panose="020B0604020202020204"/>
                        </a:rPr>
                        <a:t>SeaBridge Industry</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Rank</a:t>
                      </a:r>
                      <a:endParaRPr sz="850">
                        <a:latin typeface="Arial" panose="020B0604020202020204"/>
                        <a:cs typeface="Arial" panose="020B0604020202020204"/>
                      </a:endParaRPr>
                    </a:p>
                  </a:txBody>
                  <a:tcPr marL="0" marR="0" marT="44450" marB="0"/>
                </a:tc>
                <a:tc>
                  <a:txBody>
                    <a:bodyPr/>
                    <a:p>
                      <a:pPr marR="24130" algn="r">
                        <a:lnSpc>
                          <a:spcPct val="100000"/>
                        </a:lnSpc>
                        <a:spcBef>
                          <a:spcPts val="350"/>
                        </a:spcBef>
                      </a:pPr>
                      <a:r>
                        <a:rPr sz="850" b="1" spc="-5" dirty="0">
                          <a:solidFill>
                            <a:srgbClr val="3E3E3E"/>
                          </a:solidFill>
                          <a:latin typeface="Arial" panose="020B0604020202020204"/>
                          <a:cs typeface="Arial" panose="020B0604020202020204"/>
                        </a:rPr>
                        <a:t>Bottom 36% (162 out of</a:t>
                      </a:r>
                      <a:r>
                        <a:rPr sz="850" b="1" spc="-30"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253)</a:t>
                      </a:r>
                      <a:endParaRPr sz="850">
                        <a:latin typeface="Arial" panose="020B0604020202020204"/>
                        <a:cs typeface="Arial" panose="020B0604020202020204"/>
                      </a:endParaRPr>
                    </a:p>
                  </a:txBody>
                  <a:tcPr marL="0" marR="0" marT="44450" marB="0"/>
                </a:tc>
              </a:tr>
              <a:tr h="322847">
                <a:tc>
                  <a:txBody>
                    <a:bodyPr/>
                    <a:p>
                      <a:pPr>
                        <a:lnSpc>
                          <a:spcPct val="100000"/>
                        </a:lnSpc>
                        <a:spcBef>
                          <a:spcPts val="40"/>
                        </a:spcBef>
                      </a:pPr>
                      <a:endParaRPr sz="900">
                        <a:latin typeface="Times New Roman" panose="02020603050405020304"/>
                        <a:cs typeface="Times New Roman" panose="02020603050405020304"/>
                      </a:endParaRPr>
                    </a:p>
                    <a:p>
                      <a:pPr marL="31750">
                        <a:lnSpc>
                          <a:spcPct val="100000"/>
                        </a:lnSpc>
                      </a:pPr>
                      <a:r>
                        <a:rPr sz="850" spc="-5" dirty="0">
                          <a:solidFill>
                            <a:srgbClr val="3E3E3E"/>
                          </a:solidFill>
                          <a:latin typeface="Arial" panose="020B0604020202020204"/>
                          <a:cs typeface="Arial" panose="020B0604020202020204"/>
                        </a:rPr>
                        <a:t>Last EPS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Surprise</a:t>
                      </a:r>
                      <a:endParaRPr sz="850">
                        <a:latin typeface="Arial" panose="020B0604020202020204"/>
                        <a:cs typeface="Arial" panose="020B0604020202020204"/>
                      </a:endParaRPr>
                    </a:p>
                  </a:txBody>
                  <a:tcPr marL="0" marR="0" marT="5080" marB="0"/>
                </a:tc>
                <a:tc>
                  <a:txBody>
                    <a:bodyPr/>
                    <a:p>
                      <a:pPr>
                        <a:lnSpc>
                          <a:spcPct val="100000"/>
                        </a:lnSpc>
                        <a:spcBef>
                          <a:spcPts val="40"/>
                        </a:spcBef>
                      </a:pPr>
                      <a:endParaRPr sz="900">
                        <a:latin typeface="Times New Roman" panose="02020603050405020304"/>
                        <a:cs typeface="Times New Roman" panose="02020603050405020304"/>
                      </a:endParaRPr>
                    </a:p>
                    <a:p>
                      <a:pPr marR="27940" algn="r">
                        <a:lnSpc>
                          <a:spcPct val="100000"/>
                        </a:lnSpc>
                      </a:pPr>
                      <a:r>
                        <a:rPr sz="850" b="1" dirty="0">
                          <a:solidFill>
                            <a:srgbClr val="3E3E3E"/>
                          </a:solidFill>
                          <a:latin typeface="Arial" panose="020B0604020202020204"/>
                          <a:cs typeface="Arial" panose="020B0604020202020204"/>
                        </a:rPr>
                        <a:t>8.6%</a:t>
                      </a:r>
                      <a:endParaRPr sz="850">
                        <a:latin typeface="Arial" panose="020B0604020202020204"/>
                        <a:cs typeface="Arial" panose="020B0604020202020204"/>
                      </a:endParaRPr>
                    </a:p>
                  </a:txBody>
                  <a:tcPr marL="0" marR="0" marT="5080" marB="0"/>
                </a:tc>
              </a:tr>
              <a:tr h="230605">
                <a:tc>
                  <a:txBody>
                    <a:bodyPr/>
                    <a:p>
                      <a:pPr marL="31750">
                        <a:lnSpc>
                          <a:spcPct val="100000"/>
                        </a:lnSpc>
                        <a:spcBef>
                          <a:spcPts val="350"/>
                        </a:spcBef>
                      </a:pPr>
                      <a:r>
                        <a:rPr sz="850" spc="-5" dirty="0">
                          <a:solidFill>
                            <a:srgbClr val="3E3E3E"/>
                          </a:solidFill>
                          <a:latin typeface="Arial" panose="020B0604020202020204"/>
                          <a:cs typeface="Arial" panose="020B0604020202020204"/>
                        </a:rPr>
                        <a:t>Last Sales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Surprise</a:t>
                      </a:r>
                      <a:endParaRPr sz="850">
                        <a:latin typeface="Arial" panose="020B0604020202020204"/>
                        <a:cs typeface="Arial" panose="020B0604020202020204"/>
                      </a:endParaRPr>
                    </a:p>
                  </a:txBody>
                  <a:tcPr marL="0" marR="0" marT="44450" marB="0"/>
                </a:tc>
                <a:tc>
                  <a:txBody>
                    <a:bodyPr/>
                    <a:p>
                      <a:pPr marR="27940" algn="r">
                        <a:lnSpc>
                          <a:spcPct val="100000"/>
                        </a:lnSpc>
                        <a:spcBef>
                          <a:spcPts val="350"/>
                        </a:spcBef>
                      </a:pPr>
                      <a:r>
                        <a:rPr sz="850" b="1" dirty="0">
                          <a:solidFill>
                            <a:srgbClr val="3E3E3E"/>
                          </a:solidFill>
                          <a:latin typeface="Arial" panose="020B0604020202020204"/>
                          <a:cs typeface="Arial" panose="020B0604020202020204"/>
                        </a:rPr>
                        <a:t>3.1%</a:t>
                      </a:r>
                      <a:endParaRPr sz="850">
                        <a:latin typeface="Arial" panose="020B0604020202020204"/>
                        <a:cs typeface="Arial" panose="020B0604020202020204"/>
                      </a:endParaRPr>
                    </a:p>
                  </a:txBody>
                  <a:tcPr marL="0" marR="0" marT="44450" marB="0"/>
                </a:tc>
              </a:tr>
              <a:tr h="230605">
                <a:tc>
                  <a:txBody>
                    <a:bodyPr/>
                    <a:p>
                      <a:pPr marL="31750">
                        <a:lnSpc>
                          <a:spcPct val="100000"/>
                        </a:lnSpc>
                        <a:spcBef>
                          <a:spcPts val="350"/>
                        </a:spcBef>
                      </a:pPr>
                      <a:r>
                        <a:rPr sz="850" spc="-5" dirty="0">
                          <a:solidFill>
                            <a:srgbClr val="3E3E3E"/>
                          </a:solidFill>
                          <a:latin typeface="Arial" panose="020B0604020202020204"/>
                          <a:cs typeface="Arial" panose="020B0604020202020204"/>
                        </a:rPr>
                        <a:t>EPS F1 Est- 4 week</a:t>
                      </a:r>
                      <a:r>
                        <a:rPr sz="850" spc="-2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change</a:t>
                      </a:r>
                      <a:endParaRPr sz="850">
                        <a:latin typeface="Arial" panose="020B0604020202020204"/>
                        <a:cs typeface="Arial" panose="020B0604020202020204"/>
                      </a:endParaRPr>
                    </a:p>
                  </a:txBody>
                  <a:tcPr marL="0" marR="0" marT="44450" marB="0"/>
                </a:tc>
                <a:tc>
                  <a:txBody>
                    <a:bodyPr/>
                    <a:p>
                      <a:pPr marR="30480" algn="r">
                        <a:lnSpc>
                          <a:spcPct val="100000"/>
                        </a:lnSpc>
                        <a:spcBef>
                          <a:spcPts val="350"/>
                        </a:spcBef>
                      </a:pPr>
                      <a:r>
                        <a:rPr sz="850" b="1" dirty="0">
                          <a:solidFill>
                            <a:srgbClr val="3E3E3E"/>
                          </a:solidFill>
                          <a:latin typeface="Arial" panose="020B0604020202020204"/>
                          <a:cs typeface="Arial" panose="020B0604020202020204"/>
                        </a:rPr>
                        <a:t>-0.1%</a:t>
                      </a:r>
                      <a:endParaRPr sz="850">
                        <a:latin typeface="Arial" panose="020B0604020202020204"/>
                        <a:cs typeface="Arial" panose="020B0604020202020204"/>
                      </a:endParaRPr>
                    </a:p>
                  </a:txBody>
                  <a:tcPr marL="0" marR="0" marT="44450" marB="0"/>
                </a:tc>
              </a:tr>
              <a:tr h="230605">
                <a:tc>
                  <a:txBody>
                    <a:bodyPr/>
                    <a:p>
                      <a:pPr marL="31750">
                        <a:lnSpc>
                          <a:spcPct val="100000"/>
                        </a:lnSpc>
                        <a:spcBef>
                          <a:spcPts val="350"/>
                        </a:spcBef>
                      </a:pPr>
                      <a:r>
                        <a:rPr sz="850" spc="-5" dirty="0">
                          <a:solidFill>
                            <a:srgbClr val="3E3E3E"/>
                          </a:solidFill>
                          <a:latin typeface="Arial" panose="020B0604020202020204"/>
                          <a:cs typeface="Arial" panose="020B0604020202020204"/>
                        </a:rPr>
                        <a:t>Expected Report</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Date</a:t>
                      </a:r>
                      <a:endParaRPr sz="850">
                        <a:latin typeface="Arial" panose="020B0604020202020204"/>
                        <a:cs typeface="Arial" panose="020B0604020202020204"/>
                      </a:endParaRPr>
                    </a:p>
                  </a:txBody>
                  <a:tcPr marL="0" marR="0" marT="44450" marB="0"/>
                </a:tc>
                <a:tc>
                  <a:txBody>
                    <a:bodyPr/>
                    <a:p>
                      <a:pPr marR="26670" algn="r">
                        <a:lnSpc>
                          <a:spcPct val="100000"/>
                        </a:lnSpc>
                        <a:spcBef>
                          <a:spcPts val="350"/>
                        </a:spcBef>
                      </a:pPr>
                      <a:r>
                        <a:rPr sz="850" b="1" dirty="0">
                          <a:solidFill>
                            <a:srgbClr val="3E3E3E"/>
                          </a:solidFill>
                          <a:latin typeface="Arial" panose="020B0604020202020204"/>
                          <a:cs typeface="Arial" panose="020B0604020202020204"/>
                        </a:rPr>
                        <a:t>04/16/2021</a:t>
                      </a:r>
                      <a:endParaRPr sz="850">
                        <a:latin typeface="Arial" panose="020B0604020202020204"/>
                        <a:cs typeface="Arial" panose="020B0604020202020204"/>
                      </a:endParaRPr>
                    </a:p>
                  </a:txBody>
                  <a:tcPr marL="0" marR="0" marT="44450" marB="0"/>
                </a:tc>
              </a:tr>
              <a:tr h="322847">
                <a:tc>
                  <a:txBody>
                    <a:bodyPr/>
                    <a:p>
                      <a:pPr marL="31750">
                        <a:lnSpc>
                          <a:spcPct val="100000"/>
                        </a:lnSpc>
                        <a:spcBef>
                          <a:spcPts val="350"/>
                        </a:spcBef>
                      </a:pPr>
                      <a:r>
                        <a:rPr sz="850" spc="-5" dirty="0">
                          <a:solidFill>
                            <a:srgbClr val="3E3E3E"/>
                          </a:solidFill>
                          <a:latin typeface="Arial" panose="020B0604020202020204"/>
                          <a:cs typeface="Arial" panose="020B0604020202020204"/>
                        </a:rPr>
                        <a:t>Earnings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ESP</a:t>
                      </a:r>
                      <a:endParaRPr sz="850">
                        <a:latin typeface="Arial" panose="020B0604020202020204"/>
                        <a:cs typeface="Arial" panose="020B0604020202020204"/>
                      </a:endParaRPr>
                    </a:p>
                  </a:txBody>
                  <a:tcPr marL="0" marR="0" marT="44450" marB="0"/>
                </a:tc>
                <a:tc>
                  <a:txBody>
                    <a:bodyPr/>
                    <a:p>
                      <a:pPr marR="27940" algn="r">
                        <a:lnSpc>
                          <a:spcPct val="100000"/>
                        </a:lnSpc>
                        <a:spcBef>
                          <a:spcPts val="350"/>
                        </a:spcBef>
                      </a:pPr>
                      <a:r>
                        <a:rPr sz="850" b="1" dirty="0">
                          <a:solidFill>
                            <a:srgbClr val="3E3E3E"/>
                          </a:solidFill>
                          <a:latin typeface="Arial" panose="020B0604020202020204"/>
                          <a:cs typeface="Arial" panose="020B0604020202020204"/>
                        </a:rPr>
                        <a:t>0.0%</a:t>
                      </a:r>
                      <a:endParaRPr sz="850">
                        <a:latin typeface="Arial" panose="020B0604020202020204"/>
                        <a:cs typeface="Arial" panose="020B0604020202020204"/>
                      </a:endParaRPr>
                    </a:p>
                  </a:txBody>
                  <a:tcPr marL="0" marR="0" marT="44450" marB="0"/>
                </a:tc>
              </a:tr>
              <a:tr h="322847">
                <a:tc>
                  <a:txBody>
                    <a:bodyPr/>
                    <a:p>
                      <a:pPr>
                        <a:lnSpc>
                          <a:spcPct val="100000"/>
                        </a:lnSpc>
                        <a:spcBef>
                          <a:spcPts val="40"/>
                        </a:spcBef>
                      </a:pPr>
                      <a:endParaRPr sz="900">
                        <a:latin typeface="Times New Roman" panose="02020603050405020304"/>
                        <a:cs typeface="Times New Roman" panose="02020603050405020304"/>
                      </a:endParaRPr>
                    </a:p>
                    <a:p>
                      <a:pPr marL="31750">
                        <a:lnSpc>
                          <a:spcPct val="100000"/>
                        </a:lnSpc>
                      </a:pPr>
                      <a:r>
                        <a:rPr sz="850" spc="-5" dirty="0">
                          <a:solidFill>
                            <a:srgbClr val="3E3E3E"/>
                          </a:solidFill>
                          <a:latin typeface="Arial" panose="020B0604020202020204"/>
                          <a:cs typeface="Arial" panose="020B0604020202020204"/>
                        </a:rPr>
                        <a:t>P/E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TTM</a:t>
                      </a:r>
                      <a:endParaRPr sz="850">
                        <a:latin typeface="Arial" panose="020B0604020202020204"/>
                        <a:cs typeface="Arial" panose="020B0604020202020204"/>
                      </a:endParaRPr>
                    </a:p>
                  </a:txBody>
                  <a:tcPr marL="0" marR="0" marT="5080" marB="0"/>
                </a:tc>
                <a:tc>
                  <a:txBody>
                    <a:bodyPr/>
                    <a:p>
                      <a:pPr>
                        <a:lnSpc>
                          <a:spcPct val="100000"/>
                        </a:lnSpc>
                        <a:spcBef>
                          <a:spcPts val="40"/>
                        </a:spcBef>
                      </a:pPr>
                      <a:endParaRPr sz="900">
                        <a:latin typeface="Times New Roman" panose="02020603050405020304"/>
                        <a:cs typeface="Times New Roman" panose="02020603050405020304"/>
                      </a:endParaRPr>
                    </a:p>
                    <a:p>
                      <a:pPr marR="25400" algn="r">
                        <a:lnSpc>
                          <a:spcPct val="100000"/>
                        </a:lnSpc>
                      </a:pPr>
                      <a:r>
                        <a:rPr sz="850" b="1" dirty="0">
                          <a:solidFill>
                            <a:srgbClr val="3E3E3E"/>
                          </a:solidFill>
                          <a:latin typeface="Arial" panose="020B0604020202020204"/>
                          <a:cs typeface="Arial" panose="020B0604020202020204"/>
                        </a:rPr>
                        <a:t>22.9</a:t>
                      </a:r>
                      <a:endParaRPr sz="850">
                        <a:latin typeface="Arial" panose="020B0604020202020204"/>
                        <a:cs typeface="Arial" panose="020B0604020202020204"/>
                      </a:endParaRPr>
                    </a:p>
                  </a:txBody>
                  <a:tcPr marL="0" marR="0" marT="5080" marB="0"/>
                </a:tc>
              </a:tr>
              <a:tr h="230605">
                <a:tc>
                  <a:txBody>
                    <a:bodyPr/>
                    <a:p>
                      <a:pPr marL="31750">
                        <a:lnSpc>
                          <a:spcPct val="100000"/>
                        </a:lnSpc>
                        <a:spcBef>
                          <a:spcPts val="350"/>
                        </a:spcBef>
                      </a:pPr>
                      <a:r>
                        <a:rPr sz="850" spc="-5" dirty="0">
                          <a:solidFill>
                            <a:srgbClr val="3E3E3E"/>
                          </a:solidFill>
                          <a:latin typeface="Arial" panose="020B0604020202020204"/>
                          <a:cs typeface="Arial" panose="020B0604020202020204"/>
                        </a:rPr>
                        <a:t>P/E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F1</a:t>
                      </a:r>
                      <a:endParaRPr sz="850">
                        <a:latin typeface="Arial" panose="020B0604020202020204"/>
                        <a:cs typeface="Arial" panose="020B0604020202020204"/>
                      </a:endParaRPr>
                    </a:p>
                  </a:txBody>
                  <a:tcPr marL="0" marR="0" marT="44450" marB="0"/>
                </a:tc>
                <a:tc>
                  <a:txBody>
                    <a:bodyPr/>
                    <a:p>
                      <a:pPr marR="25400" algn="r">
                        <a:lnSpc>
                          <a:spcPct val="100000"/>
                        </a:lnSpc>
                        <a:spcBef>
                          <a:spcPts val="350"/>
                        </a:spcBef>
                      </a:pPr>
                      <a:r>
                        <a:rPr sz="850" b="1" dirty="0">
                          <a:solidFill>
                            <a:srgbClr val="3E3E3E"/>
                          </a:solidFill>
                          <a:latin typeface="Arial" panose="020B0604020202020204"/>
                          <a:cs typeface="Arial" panose="020B0604020202020204"/>
                        </a:rPr>
                        <a:t>22.6</a:t>
                      </a:r>
                      <a:endParaRPr sz="850">
                        <a:latin typeface="Arial" panose="020B0604020202020204"/>
                        <a:cs typeface="Arial" panose="020B0604020202020204"/>
                      </a:endParaRPr>
                    </a:p>
                  </a:txBody>
                  <a:tcPr marL="0" marR="0" marT="44450" marB="0"/>
                </a:tc>
              </a:tr>
              <a:tr h="230605">
                <a:tc>
                  <a:txBody>
                    <a:bodyPr/>
                    <a:p>
                      <a:pPr marL="31750">
                        <a:lnSpc>
                          <a:spcPct val="100000"/>
                        </a:lnSpc>
                        <a:spcBef>
                          <a:spcPts val="350"/>
                        </a:spcBef>
                      </a:pPr>
                      <a:r>
                        <a:rPr sz="850" spc="-5" dirty="0">
                          <a:solidFill>
                            <a:srgbClr val="3E3E3E"/>
                          </a:solidFill>
                          <a:latin typeface="Arial" panose="020B0604020202020204"/>
                          <a:cs typeface="Arial" panose="020B0604020202020204"/>
                        </a:rPr>
                        <a:t>PEG</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F1</a:t>
                      </a:r>
                      <a:endParaRPr sz="850">
                        <a:latin typeface="Arial" panose="020B0604020202020204"/>
                        <a:cs typeface="Arial" panose="020B0604020202020204"/>
                      </a:endParaRPr>
                    </a:p>
                  </a:txBody>
                  <a:tcPr marL="0" marR="0" marT="44450" marB="0"/>
                </a:tc>
                <a:tc>
                  <a:txBody>
                    <a:bodyPr/>
                    <a:p>
                      <a:pPr marR="24130" algn="r">
                        <a:lnSpc>
                          <a:spcPct val="100000"/>
                        </a:lnSpc>
                        <a:spcBef>
                          <a:spcPts val="350"/>
                        </a:spcBef>
                      </a:pPr>
                      <a:r>
                        <a:rPr sz="850" b="1" dirty="0">
                          <a:solidFill>
                            <a:srgbClr val="3E3E3E"/>
                          </a:solidFill>
                          <a:latin typeface="Arial" panose="020B0604020202020204"/>
                          <a:cs typeface="Arial" panose="020B0604020202020204"/>
                        </a:rPr>
                        <a:t>3.1</a:t>
                      </a:r>
                      <a:endParaRPr sz="850">
                        <a:latin typeface="Arial" panose="020B0604020202020204"/>
                        <a:cs typeface="Arial" panose="020B0604020202020204"/>
                      </a:endParaRPr>
                    </a:p>
                  </a:txBody>
                  <a:tcPr marL="0" marR="0" marT="44450" marB="0"/>
                </a:tc>
              </a:tr>
              <a:tr h="175416">
                <a:tc>
                  <a:txBody>
                    <a:bodyPr/>
                    <a:p>
                      <a:pPr marL="31750">
                        <a:lnSpc>
                          <a:spcPts val="930"/>
                        </a:lnSpc>
                        <a:spcBef>
                          <a:spcPts val="350"/>
                        </a:spcBef>
                      </a:pPr>
                      <a:r>
                        <a:rPr sz="850" spc="-5" dirty="0">
                          <a:solidFill>
                            <a:srgbClr val="3E3E3E"/>
                          </a:solidFill>
                          <a:latin typeface="Arial" panose="020B0604020202020204"/>
                          <a:cs typeface="Arial" panose="020B0604020202020204"/>
                        </a:rPr>
                        <a:t>P/S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TTM</a:t>
                      </a:r>
                      <a:endParaRPr sz="850">
                        <a:latin typeface="Arial" panose="020B0604020202020204"/>
                        <a:cs typeface="Arial" panose="020B0604020202020204"/>
                      </a:endParaRPr>
                    </a:p>
                  </a:txBody>
                  <a:tcPr marL="0" marR="0" marT="44450" marB="0"/>
                </a:tc>
                <a:tc>
                  <a:txBody>
                    <a:bodyPr/>
                    <a:p>
                      <a:pPr marR="24130" algn="r">
                        <a:lnSpc>
                          <a:spcPts val="930"/>
                        </a:lnSpc>
                        <a:spcBef>
                          <a:spcPts val="350"/>
                        </a:spcBef>
                      </a:pPr>
                      <a:r>
                        <a:rPr sz="850" b="1" dirty="0">
                          <a:solidFill>
                            <a:srgbClr val="3E3E3E"/>
                          </a:solidFill>
                          <a:latin typeface="Arial" panose="020B0604020202020204"/>
                          <a:cs typeface="Arial" panose="020B0604020202020204"/>
                        </a:rPr>
                        <a:t>4.3</a:t>
                      </a:r>
                      <a:endParaRPr sz="850">
                        <a:latin typeface="Arial" panose="020B0604020202020204"/>
                        <a:cs typeface="Arial" panose="020B0604020202020204"/>
                      </a:endParaRPr>
                    </a:p>
                  </a:txBody>
                  <a:tcPr marL="0" marR="0" marT="44450" marB="0"/>
                </a:tc>
              </a:tr>
            </a:tbl>
          </a:graphicData>
        </a:graphic>
      </p:graphicFrame>
      <p:sp>
        <p:nvSpPr>
          <p:cNvPr id="52" name="object 25"/>
          <p:cNvSpPr/>
          <p:nvPr/>
        </p:nvSpPr>
        <p:spPr>
          <a:xfrm>
            <a:off x="3797634" y="5589337"/>
            <a:ext cx="3297655" cy="1375944"/>
          </a:xfrm>
          <a:prstGeom prst="rect">
            <a:avLst/>
          </a:prstGeom>
          <a:blipFill>
            <a:blip r:embed="rId9" cstate="print"/>
            <a:stretch>
              <a:fillRect/>
            </a:stretch>
          </a:blipFill>
        </p:spPr>
        <p:txBody>
          <a:bodyPr wrap="square" lIns="0" tIns="0" rIns="0" bIns="0" rtlCol="0"/>
          <a:p/>
        </p:txBody>
      </p:sp>
      <p:graphicFrame>
        <p:nvGraphicFramePr>
          <p:cNvPr id="54" name="object 26"/>
          <p:cNvGraphicFramePr>
            <a:graphicFrameLocks noGrp="1"/>
          </p:cNvGraphicFramePr>
          <p:nvPr>
            <p:custDataLst>
              <p:tags r:id="rId10"/>
            </p:custDataLst>
          </p:nvPr>
        </p:nvGraphicFramePr>
        <p:xfrm>
          <a:off x="3490160" y="7146162"/>
          <a:ext cx="3801745" cy="2146935"/>
        </p:xfrm>
        <a:graphic>
          <a:graphicData uri="http://schemas.openxmlformats.org/drawingml/2006/table">
            <a:tbl>
              <a:tblPr firstRow="1" bandRow="1">
                <a:tableStyleId>{2D5ABB26-0587-4C30-8999-92F81FD0307C}</a:tableStyleId>
              </a:tblPr>
              <a:tblGrid>
                <a:gridCol w="327660"/>
                <a:gridCol w="831215"/>
                <a:gridCol w="683894"/>
                <a:gridCol w="683894"/>
                <a:gridCol w="668655"/>
                <a:gridCol w="605155"/>
              </a:tblGrid>
              <a:tr h="213775">
                <a:tc gridSpan="6">
                  <a:txBody>
                    <a:bodyPr/>
                    <a:p>
                      <a:pPr marL="31750">
                        <a:lnSpc>
                          <a:spcPts val="1195"/>
                        </a:lnSpc>
                      </a:pPr>
                      <a:r>
                        <a:rPr sz="1050" b="1" spc="20" dirty="0">
                          <a:solidFill>
                            <a:srgbClr val="007F06"/>
                          </a:solidFill>
                          <a:latin typeface="Arial" panose="020B0604020202020204"/>
                          <a:cs typeface="Arial" panose="020B0604020202020204"/>
                        </a:rPr>
                        <a:t>Sales Estimates </a:t>
                      </a:r>
                      <a:r>
                        <a:rPr sz="850" b="1" spc="-5" dirty="0">
                          <a:latin typeface="Arial" panose="020B0604020202020204"/>
                          <a:cs typeface="Arial" panose="020B0604020202020204"/>
                        </a:rPr>
                        <a:t>(millions of</a:t>
                      </a:r>
                      <a:r>
                        <a:rPr sz="850" b="1" spc="-105" dirty="0">
                          <a:latin typeface="Arial" panose="020B0604020202020204"/>
                          <a:cs typeface="Arial" panose="020B0604020202020204"/>
                        </a:rPr>
                        <a:t> </a:t>
                      </a:r>
                      <a:r>
                        <a:rPr sz="850" b="1" spc="-5" dirty="0">
                          <a:latin typeface="Arial" panose="020B0604020202020204"/>
                          <a:cs typeface="Arial" panose="020B0604020202020204"/>
                        </a:rPr>
                        <a:t>$)</a:t>
                      </a:r>
                      <a:endParaRPr sz="850">
                        <a:latin typeface="Arial" panose="020B0604020202020204"/>
                        <a:cs typeface="Arial" panose="020B0604020202020204"/>
                      </a:endParaRPr>
                    </a:p>
                  </a:txBody>
                  <a:tcPr marL="0" marR="0" marT="0" marB="0"/>
                </a:tc>
                <a:tc hMerge="1">
                  <a:tcPr marL="0" marR="0" marT="0" marB="0"/>
                </a:tc>
                <a:tc hMerge="1">
                  <a:tcPr marL="0" marR="0" marT="0" marB="0"/>
                </a:tc>
                <a:tc hMerge="1">
                  <a:tcPr marL="0" marR="0" marT="0" marB="0"/>
                </a:tc>
                <a:tc hMerge="1">
                  <a:tcPr marL="0" marR="0" marT="0" marB="0"/>
                </a:tc>
                <a:tc hMerge="1">
                  <a:tcPr marL="0" marR="0" marT="0" marB="0"/>
                </a:tc>
              </a:tr>
              <a:tr h="184363">
                <a:tc>
                  <a:txBody>
                    <a:bodyPr/>
                    <a:p>
                      <a:pPr>
                        <a:lnSpc>
                          <a:spcPct val="100000"/>
                        </a:lnSpc>
                      </a:pPr>
                      <a:endParaRPr sz="800">
                        <a:latin typeface="Times New Roman" panose="02020603050405020304"/>
                        <a:cs typeface="Times New Roman" panose="02020603050405020304"/>
                      </a:endParaRPr>
                    </a:p>
                  </a:txBody>
                  <a:tcPr marL="0" marR="0" marT="0" marB="0">
                    <a:lnB w="9525">
                      <a:solidFill>
                        <a:srgbClr val="CCCCCC"/>
                      </a:solidFill>
                      <a:prstDash val="solid"/>
                    </a:lnB>
                  </a:tcPr>
                </a:tc>
                <a:tc>
                  <a:txBody>
                    <a:bodyPr/>
                    <a:p>
                      <a:pPr marR="117475" algn="r">
                        <a:lnSpc>
                          <a:spcPts val="1065"/>
                        </a:lnSpc>
                      </a:pPr>
                      <a:r>
                        <a:rPr sz="950" b="1" dirty="0">
                          <a:solidFill>
                            <a:srgbClr val="3E3E3E"/>
                          </a:solidFill>
                          <a:latin typeface="Arial" panose="020B0604020202020204"/>
                          <a:cs typeface="Arial" panose="020B0604020202020204"/>
                        </a:rPr>
                        <a:t>Q1</a:t>
                      </a:r>
                      <a:endParaRPr sz="950">
                        <a:latin typeface="Arial" panose="020B0604020202020204"/>
                        <a:cs typeface="Arial" panose="020B0604020202020204"/>
                      </a:endParaRPr>
                    </a:p>
                  </a:txBody>
                  <a:tcPr marL="0" marR="0" marT="0" marB="0">
                    <a:lnB w="9525">
                      <a:solidFill>
                        <a:srgbClr val="CCCCCC"/>
                      </a:solidFill>
                      <a:prstDash val="solid"/>
                    </a:lnB>
                  </a:tcPr>
                </a:tc>
                <a:tc>
                  <a:txBody>
                    <a:bodyPr/>
                    <a:p>
                      <a:pPr marR="117475" algn="r">
                        <a:lnSpc>
                          <a:spcPts val="1065"/>
                        </a:lnSpc>
                      </a:pPr>
                      <a:r>
                        <a:rPr sz="950" b="1" dirty="0">
                          <a:solidFill>
                            <a:srgbClr val="3E3E3E"/>
                          </a:solidFill>
                          <a:latin typeface="Arial" panose="020B0604020202020204"/>
                          <a:cs typeface="Arial" panose="020B0604020202020204"/>
                        </a:rPr>
                        <a:t>Q2</a:t>
                      </a:r>
                      <a:endParaRPr sz="950">
                        <a:latin typeface="Arial" panose="020B0604020202020204"/>
                        <a:cs typeface="Arial" panose="020B0604020202020204"/>
                      </a:endParaRPr>
                    </a:p>
                  </a:txBody>
                  <a:tcPr marL="0" marR="0" marT="0" marB="0">
                    <a:lnB w="9525">
                      <a:solidFill>
                        <a:srgbClr val="CCCCCC"/>
                      </a:solidFill>
                      <a:prstDash val="solid"/>
                    </a:lnB>
                  </a:tcPr>
                </a:tc>
                <a:tc>
                  <a:txBody>
                    <a:bodyPr/>
                    <a:p>
                      <a:pPr marR="117475" algn="r">
                        <a:lnSpc>
                          <a:spcPts val="1065"/>
                        </a:lnSpc>
                      </a:pPr>
                      <a:r>
                        <a:rPr sz="950" b="1" dirty="0">
                          <a:solidFill>
                            <a:srgbClr val="3E3E3E"/>
                          </a:solidFill>
                          <a:latin typeface="Arial" panose="020B0604020202020204"/>
                          <a:cs typeface="Arial" panose="020B0604020202020204"/>
                        </a:rPr>
                        <a:t>Q3</a:t>
                      </a:r>
                      <a:endParaRPr sz="950">
                        <a:latin typeface="Arial" panose="020B0604020202020204"/>
                        <a:cs typeface="Arial" panose="020B0604020202020204"/>
                      </a:endParaRPr>
                    </a:p>
                  </a:txBody>
                  <a:tcPr marL="0" marR="0" marT="0" marB="0">
                    <a:lnB w="9525">
                      <a:solidFill>
                        <a:srgbClr val="CCCCCC"/>
                      </a:solidFill>
                      <a:prstDash val="solid"/>
                    </a:lnB>
                  </a:tcPr>
                </a:tc>
                <a:tc>
                  <a:txBody>
                    <a:bodyPr/>
                    <a:p>
                      <a:pPr marR="102235" algn="r">
                        <a:lnSpc>
                          <a:spcPts val="1065"/>
                        </a:lnSpc>
                      </a:pPr>
                      <a:r>
                        <a:rPr sz="950" b="1" dirty="0">
                          <a:solidFill>
                            <a:srgbClr val="3E3E3E"/>
                          </a:solidFill>
                          <a:latin typeface="Arial" panose="020B0604020202020204"/>
                          <a:cs typeface="Arial" panose="020B0604020202020204"/>
                        </a:rPr>
                        <a:t>Q4</a:t>
                      </a:r>
                      <a:endParaRPr sz="950">
                        <a:latin typeface="Arial" panose="020B0604020202020204"/>
                        <a:cs typeface="Arial" panose="020B0604020202020204"/>
                      </a:endParaRPr>
                    </a:p>
                  </a:txBody>
                  <a:tcPr marL="0" marR="0" marT="0" marB="0">
                    <a:lnB w="9525">
                      <a:solidFill>
                        <a:srgbClr val="CCCCCC"/>
                      </a:solidFill>
                      <a:prstDash val="solid"/>
                    </a:lnB>
                  </a:tcPr>
                </a:tc>
                <a:tc>
                  <a:txBody>
                    <a:bodyPr/>
                    <a:p>
                      <a:pPr marR="22225" algn="r">
                        <a:lnSpc>
                          <a:spcPts val="1065"/>
                        </a:lnSpc>
                      </a:pPr>
                      <a:r>
                        <a:rPr sz="950" b="1" dirty="0">
                          <a:solidFill>
                            <a:srgbClr val="3E3E3E"/>
                          </a:solidFill>
                          <a:latin typeface="Arial" panose="020B0604020202020204"/>
                          <a:cs typeface="Arial" panose="020B0604020202020204"/>
                        </a:rPr>
                        <a:t>Annual*</a:t>
                      </a:r>
                      <a:endParaRPr sz="950">
                        <a:latin typeface="Arial" panose="020B0604020202020204"/>
                        <a:cs typeface="Arial" panose="020B0604020202020204"/>
                      </a:endParaRPr>
                    </a:p>
                  </a:txBody>
                  <a:tcPr marL="0" marR="0" marT="0" marB="0">
                    <a:lnB w="9525">
                      <a:solidFill>
                        <a:srgbClr val="CCCCCC"/>
                      </a:solidFill>
                      <a:prstDash val="solid"/>
                    </a:lnB>
                  </a:tcPr>
                </a:tc>
              </a:tr>
              <a:tr h="239418">
                <a:tc>
                  <a:txBody>
                    <a:bodyPr/>
                    <a:p>
                      <a:pPr marR="17145" algn="ctr">
                        <a:lnSpc>
                          <a:spcPct val="100000"/>
                        </a:lnSpc>
                        <a:spcBef>
                          <a:spcPts val="570"/>
                        </a:spcBef>
                      </a:pPr>
                      <a:r>
                        <a:rPr sz="850" spc="-5" dirty="0">
                          <a:solidFill>
                            <a:srgbClr val="3E3E3E"/>
                          </a:solidFill>
                          <a:latin typeface="Arial" panose="020B0604020202020204"/>
                          <a:cs typeface="Arial" panose="020B0604020202020204"/>
                        </a:rPr>
                        <a:t>2022</a:t>
                      </a:r>
                      <a:endParaRPr sz="850">
                        <a:latin typeface="Arial" panose="020B0604020202020204"/>
                        <a:cs typeface="Arial" panose="020B0604020202020204"/>
                      </a:endParaRPr>
                    </a:p>
                  </a:txBody>
                  <a:tcPr marL="0" marR="0" marT="72390" marB="0">
                    <a:lnT w="9525">
                      <a:solidFill>
                        <a:srgbClr val="CCCCCC"/>
                      </a:solidFill>
                      <a:prstDash val="solid"/>
                    </a:lnT>
                  </a:tcPr>
                </a:tc>
                <a:tc>
                  <a:txBody>
                    <a:bodyPr/>
                    <a:p>
                      <a:pPr marR="120015" algn="r">
                        <a:lnSpc>
                          <a:spcPct val="100000"/>
                        </a:lnSpc>
                        <a:spcBef>
                          <a:spcPts val="450"/>
                        </a:spcBef>
                      </a:pPr>
                      <a:r>
                        <a:rPr sz="850" spc="-5" dirty="0">
                          <a:solidFill>
                            <a:srgbClr val="3E3E3E"/>
                          </a:solidFill>
                          <a:latin typeface="Arial" panose="020B0604020202020204"/>
                          <a:cs typeface="Arial" panose="020B0604020202020204"/>
                        </a:rPr>
                        <a:t>19,807</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p>
                      <a:pPr marR="120015" algn="r">
                        <a:lnSpc>
                          <a:spcPct val="100000"/>
                        </a:lnSpc>
                        <a:spcBef>
                          <a:spcPts val="450"/>
                        </a:spcBef>
                      </a:pPr>
                      <a:r>
                        <a:rPr sz="850" spc="-5" dirty="0">
                          <a:solidFill>
                            <a:srgbClr val="3E3E3E"/>
                          </a:solidFill>
                          <a:latin typeface="Arial" panose="020B0604020202020204"/>
                          <a:cs typeface="Arial" panose="020B0604020202020204"/>
                        </a:rPr>
                        <a:t>20,305</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p>
                      <a:pPr marR="120015" algn="r">
                        <a:lnSpc>
                          <a:spcPct val="100000"/>
                        </a:lnSpc>
                        <a:spcBef>
                          <a:spcPts val="450"/>
                        </a:spcBef>
                      </a:pPr>
                      <a:r>
                        <a:rPr sz="850" spc="-5" dirty="0">
                          <a:solidFill>
                            <a:srgbClr val="3E3E3E"/>
                          </a:solidFill>
                          <a:latin typeface="Arial" panose="020B0604020202020204"/>
                          <a:cs typeface="Arial" panose="020B0604020202020204"/>
                        </a:rPr>
                        <a:t>18,396</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p>
                      <a:pPr marR="104775" algn="r">
                        <a:lnSpc>
                          <a:spcPct val="100000"/>
                        </a:lnSpc>
                        <a:spcBef>
                          <a:spcPts val="450"/>
                        </a:spcBef>
                      </a:pPr>
                      <a:r>
                        <a:rPr sz="850" spc="-5" dirty="0">
                          <a:solidFill>
                            <a:srgbClr val="3E3E3E"/>
                          </a:solidFill>
                          <a:latin typeface="Arial" panose="020B0604020202020204"/>
                          <a:cs typeface="Arial" panose="020B0604020202020204"/>
                        </a:rPr>
                        <a:t>19,071</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p>
                      <a:pPr marR="25400" algn="r">
                        <a:lnSpc>
                          <a:spcPct val="100000"/>
                        </a:lnSpc>
                        <a:spcBef>
                          <a:spcPts val="450"/>
                        </a:spcBef>
                      </a:pPr>
                      <a:r>
                        <a:rPr sz="850" spc="-5" dirty="0">
                          <a:solidFill>
                            <a:srgbClr val="3E3E3E"/>
                          </a:solidFill>
                          <a:latin typeface="Arial" panose="020B0604020202020204"/>
                          <a:cs typeface="Arial" panose="020B0604020202020204"/>
                        </a:rPr>
                        <a:t>78,279</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r>
              <a:tr h="207544">
                <a:tc>
                  <a:txBody>
                    <a:bodyPr/>
                    <a:p>
                      <a:pPr marR="17145" algn="ctr">
                        <a:lnSpc>
                          <a:spcPct val="100000"/>
                        </a:lnSpc>
                        <a:spcBef>
                          <a:spcPts val="320"/>
                        </a:spcBef>
                      </a:pPr>
                      <a:r>
                        <a:rPr sz="850" spc="-5" dirty="0">
                          <a:solidFill>
                            <a:srgbClr val="3E3E3E"/>
                          </a:solidFill>
                          <a:latin typeface="Arial" panose="020B0604020202020204"/>
                          <a:cs typeface="Arial" panose="020B0604020202020204"/>
                        </a:rPr>
                        <a:t>2021</a:t>
                      </a:r>
                      <a:endParaRPr sz="850">
                        <a:latin typeface="Arial" panose="020B0604020202020204"/>
                        <a:cs typeface="Arial" panose="020B0604020202020204"/>
                      </a:endParaRPr>
                    </a:p>
                  </a:txBody>
                  <a:tcPr marL="0" marR="0" marT="40640" marB="0"/>
                </a:tc>
                <a:tc>
                  <a:txBody>
                    <a:bodyPr/>
                    <a:p>
                      <a:pPr marR="120015" algn="r">
                        <a:lnSpc>
                          <a:spcPct val="100000"/>
                        </a:lnSpc>
                        <a:spcBef>
                          <a:spcPts val="200"/>
                        </a:spcBef>
                      </a:pPr>
                      <a:r>
                        <a:rPr sz="850" spc="-5" dirty="0">
                          <a:solidFill>
                            <a:srgbClr val="3E3E3E"/>
                          </a:solidFill>
                          <a:latin typeface="Arial" panose="020B0604020202020204"/>
                          <a:cs typeface="Arial" panose="020B0604020202020204"/>
                        </a:rPr>
                        <a:t>19,318</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p>
                      <a:pPr marR="120015" algn="r">
                        <a:lnSpc>
                          <a:spcPct val="100000"/>
                        </a:lnSpc>
                        <a:spcBef>
                          <a:spcPts val="200"/>
                        </a:spcBef>
                      </a:pPr>
                      <a:r>
                        <a:rPr sz="850" spc="-5" dirty="0">
                          <a:solidFill>
                            <a:srgbClr val="3E3E3E"/>
                          </a:solidFill>
                          <a:latin typeface="Arial" panose="020B0604020202020204"/>
                          <a:cs typeface="Arial" panose="020B0604020202020204"/>
                        </a:rPr>
                        <a:t>19,745</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p>
                      <a:pPr marR="120015" algn="r">
                        <a:lnSpc>
                          <a:spcPct val="100000"/>
                        </a:lnSpc>
                        <a:spcBef>
                          <a:spcPts val="200"/>
                        </a:spcBef>
                      </a:pPr>
                      <a:r>
                        <a:rPr sz="850" spc="-5" dirty="0">
                          <a:solidFill>
                            <a:srgbClr val="3E3E3E"/>
                          </a:solidFill>
                          <a:latin typeface="Arial" panose="020B0604020202020204"/>
                          <a:cs typeface="Arial" panose="020B0604020202020204"/>
                        </a:rPr>
                        <a:t>17,841</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c>
                  <a:txBody>
                    <a:bodyPr/>
                    <a:p>
                      <a:pPr marR="104775" algn="r">
                        <a:lnSpc>
                          <a:spcPct val="100000"/>
                        </a:lnSpc>
                        <a:spcBef>
                          <a:spcPts val="200"/>
                        </a:spcBef>
                      </a:pPr>
                      <a:r>
                        <a:rPr sz="850" spc="-5" dirty="0">
                          <a:solidFill>
                            <a:srgbClr val="3E3E3E"/>
                          </a:solidFill>
                          <a:latin typeface="Arial" panose="020B0604020202020204"/>
                          <a:cs typeface="Arial" panose="020B0604020202020204"/>
                        </a:rPr>
                        <a:t>18,234</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c>
                  <a:txBody>
                    <a:bodyPr/>
                    <a:p>
                      <a:pPr marR="25400" algn="r">
                        <a:lnSpc>
                          <a:spcPct val="100000"/>
                        </a:lnSpc>
                        <a:spcBef>
                          <a:spcPts val="200"/>
                        </a:spcBef>
                      </a:pPr>
                      <a:r>
                        <a:rPr sz="850" spc="-5" dirty="0">
                          <a:solidFill>
                            <a:srgbClr val="3E3E3E"/>
                          </a:solidFill>
                          <a:latin typeface="Arial" panose="020B0604020202020204"/>
                          <a:cs typeface="Arial" panose="020B0604020202020204"/>
                        </a:rPr>
                        <a:t>75,414</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r>
              <a:tr h="258965">
                <a:tc>
                  <a:txBody>
                    <a:bodyPr/>
                    <a:p>
                      <a:pPr marR="17145" algn="ctr">
                        <a:lnSpc>
                          <a:spcPct val="100000"/>
                        </a:lnSpc>
                        <a:spcBef>
                          <a:spcPts val="320"/>
                        </a:spcBef>
                      </a:pPr>
                      <a:r>
                        <a:rPr sz="850" spc="-5" dirty="0">
                          <a:solidFill>
                            <a:srgbClr val="3E3E3E"/>
                          </a:solidFill>
                          <a:latin typeface="Arial" panose="020B0604020202020204"/>
                          <a:cs typeface="Arial" panose="020B0604020202020204"/>
                        </a:rPr>
                        <a:t>2020</a:t>
                      </a:r>
                      <a:endParaRPr sz="850">
                        <a:latin typeface="Arial" panose="020B0604020202020204"/>
                        <a:cs typeface="Arial" panose="020B0604020202020204"/>
                      </a:endParaRPr>
                    </a:p>
                  </a:txBody>
                  <a:tcPr marL="0" marR="0" marT="40640" marB="0"/>
                </a:tc>
                <a:tc>
                  <a:txBody>
                    <a:bodyPr/>
                    <a:p>
                      <a:pPr marR="120015" algn="r">
                        <a:lnSpc>
                          <a:spcPct val="100000"/>
                        </a:lnSpc>
                        <a:spcBef>
                          <a:spcPts val="200"/>
                        </a:spcBef>
                      </a:pPr>
                      <a:r>
                        <a:rPr sz="850" spc="-5" dirty="0">
                          <a:solidFill>
                            <a:srgbClr val="3E3E3E"/>
                          </a:solidFill>
                          <a:latin typeface="Arial" panose="020B0604020202020204"/>
                          <a:cs typeface="Arial" panose="020B0604020202020204"/>
                        </a:rPr>
                        <a:t>17,798</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p>
                      <a:pPr marR="120015" algn="r">
                        <a:lnSpc>
                          <a:spcPct val="100000"/>
                        </a:lnSpc>
                        <a:spcBef>
                          <a:spcPts val="200"/>
                        </a:spcBef>
                      </a:pPr>
                      <a:r>
                        <a:rPr sz="850" spc="-5" dirty="0">
                          <a:solidFill>
                            <a:srgbClr val="3E3E3E"/>
                          </a:solidFill>
                          <a:latin typeface="Arial" panose="020B0604020202020204"/>
                          <a:cs typeface="Arial" panose="020B0604020202020204"/>
                        </a:rPr>
                        <a:t>18,240</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p>
                      <a:pPr marR="120015" algn="r">
                        <a:lnSpc>
                          <a:spcPct val="100000"/>
                        </a:lnSpc>
                        <a:spcBef>
                          <a:spcPts val="200"/>
                        </a:spcBef>
                      </a:pPr>
                      <a:r>
                        <a:rPr sz="850" spc="-5" dirty="0">
                          <a:solidFill>
                            <a:srgbClr val="3E3E3E"/>
                          </a:solidFill>
                          <a:latin typeface="Arial" panose="020B0604020202020204"/>
                          <a:cs typeface="Arial" panose="020B0604020202020204"/>
                        </a:rPr>
                        <a:t>17,214</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p>
                      <a:pPr marR="104775" algn="r">
                        <a:lnSpc>
                          <a:spcPct val="100000"/>
                        </a:lnSpc>
                        <a:spcBef>
                          <a:spcPts val="200"/>
                        </a:spcBef>
                      </a:pPr>
                      <a:r>
                        <a:rPr sz="850" spc="-5" dirty="0">
                          <a:solidFill>
                            <a:srgbClr val="3E3E3E"/>
                          </a:solidFill>
                          <a:latin typeface="Arial" panose="020B0604020202020204"/>
                          <a:cs typeface="Arial" panose="020B0604020202020204"/>
                        </a:rPr>
                        <a:t>17,698</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p>
                      <a:pPr marR="25400" algn="r">
                        <a:lnSpc>
                          <a:spcPct val="100000"/>
                        </a:lnSpc>
                        <a:spcBef>
                          <a:spcPts val="200"/>
                        </a:spcBef>
                      </a:pPr>
                      <a:r>
                        <a:rPr sz="850" spc="-5" dirty="0">
                          <a:solidFill>
                            <a:srgbClr val="3E3E3E"/>
                          </a:solidFill>
                          <a:latin typeface="Arial" panose="020B0604020202020204"/>
                          <a:cs typeface="Arial" panose="020B0604020202020204"/>
                        </a:rPr>
                        <a:t>70,950</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r>
              <a:tr h="263882">
                <a:tc>
                  <a:txBody>
                    <a:bodyPr/>
                    <a:p>
                      <a:pPr marL="12065" algn="ctr">
                        <a:lnSpc>
                          <a:spcPct val="100000"/>
                        </a:lnSpc>
                        <a:spcBef>
                          <a:spcPts val="625"/>
                        </a:spcBef>
                      </a:pPr>
                      <a:r>
                        <a:rPr sz="1050" b="1" spc="25" dirty="0">
                          <a:solidFill>
                            <a:srgbClr val="007F06"/>
                          </a:solidFill>
                          <a:latin typeface="Arial" panose="020B0604020202020204"/>
                          <a:cs typeface="Arial" panose="020B0604020202020204"/>
                        </a:rPr>
                        <a:t>EPS</a:t>
                      </a:r>
                      <a:endParaRPr sz="1050">
                        <a:latin typeface="Arial" panose="020B0604020202020204"/>
                        <a:cs typeface="Arial" panose="020B0604020202020204"/>
                      </a:endParaRPr>
                    </a:p>
                  </a:txBody>
                  <a:tcPr marL="0" marR="0" marT="79375" marB="0"/>
                </a:tc>
                <a:tc>
                  <a:txBody>
                    <a:bodyPr/>
                    <a:p>
                      <a:pPr marR="150495" algn="r">
                        <a:lnSpc>
                          <a:spcPct val="100000"/>
                        </a:lnSpc>
                        <a:spcBef>
                          <a:spcPts val="625"/>
                        </a:spcBef>
                      </a:pPr>
                      <a:r>
                        <a:rPr sz="1050" b="1" dirty="0">
                          <a:solidFill>
                            <a:srgbClr val="007F06"/>
                          </a:solidFill>
                          <a:latin typeface="Arial" panose="020B0604020202020204"/>
                          <a:cs typeface="Arial" panose="020B0604020202020204"/>
                        </a:rPr>
                        <a:t>Estimates</a:t>
                      </a:r>
                      <a:endParaRPr sz="1050">
                        <a:latin typeface="Arial" panose="020B0604020202020204"/>
                        <a:cs typeface="Arial" panose="020B0604020202020204"/>
                      </a:endParaRPr>
                    </a:p>
                  </a:txBody>
                  <a:tcPr marL="0" marR="0" marT="79375" marB="0"/>
                </a:tc>
                <a:tc>
                  <a:txBody>
                    <a:bodyPr/>
                    <a:p>
                      <a:pPr>
                        <a:lnSpc>
                          <a:spcPct val="100000"/>
                        </a:lnSpc>
                      </a:pPr>
                      <a:endParaRPr sz="800">
                        <a:latin typeface="Times New Roman" panose="02020603050405020304"/>
                        <a:cs typeface="Times New Roman" panose="02020603050405020304"/>
                      </a:endParaRPr>
                    </a:p>
                  </a:txBody>
                  <a:tcPr marL="0" marR="0" marT="0" marB="0"/>
                </a:tc>
                <a:tc>
                  <a:txBody>
                    <a:bodyPr/>
                    <a:p>
                      <a:pPr>
                        <a:lnSpc>
                          <a:spcPct val="100000"/>
                        </a:lnSpc>
                      </a:pPr>
                      <a:endParaRPr sz="800">
                        <a:latin typeface="Times New Roman" panose="02020603050405020304"/>
                        <a:cs typeface="Times New Roman" panose="02020603050405020304"/>
                      </a:endParaRPr>
                    </a:p>
                  </a:txBody>
                  <a:tcPr marL="0" marR="0" marT="0" marB="0"/>
                </a:tc>
                <a:tc>
                  <a:txBody>
                    <a:bodyPr/>
                    <a:p>
                      <a:pPr>
                        <a:lnSpc>
                          <a:spcPct val="100000"/>
                        </a:lnSpc>
                      </a:pPr>
                      <a:endParaRPr sz="800">
                        <a:latin typeface="Times New Roman" panose="02020603050405020304"/>
                        <a:cs typeface="Times New Roman" panose="02020603050405020304"/>
                      </a:endParaRPr>
                    </a:p>
                  </a:txBody>
                  <a:tcPr marL="0" marR="0" marT="0" marB="0"/>
                </a:tc>
                <a:tc>
                  <a:txBody>
                    <a:bodyPr/>
                    <a:p>
                      <a:pPr>
                        <a:lnSpc>
                          <a:spcPct val="100000"/>
                        </a:lnSpc>
                      </a:pPr>
                      <a:endParaRPr sz="800">
                        <a:latin typeface="Times New Roman" panose="02020603050405020304"/>
                        <a:cs typeface="Times New Roman" panose="02020603050405020304"/>
                      </a:endParaRPr>
                    </a:p>
                  </a:txBody>
                  <a:tcPr marL="0" marR="0" marT="0" marB="0"/>
                </a:tc>
              </a:tr>
              <a:tr h="206275">
                <a:tc>
                  <a:txBody>
                    <a:bodyPr/>
                    <a:p>
                      <a:pPr>
                        <a:lnSpc>
                          <a:spcPct val="100000"/>
                        </a:lnSpc>
                      </a:pPr>
                      <a:endParaRPr sz="800">
                        <a:latin typeface="Times New Roman" panose="02020603050405020304"/>
                        <a:cs typeface="Times New Roman" panose="02020603050405020304"/>
                      </a:endParaRPr>
                    </a:p>
                  </a:txBody>
                  <a:tcPr marL="0" marR="0" marT="0" marB="0">
                    <a:lnB w="9525">
                      <a:solidFill>
                        <a:srgbClr val="CCCCCC"/>
                      </a:solidFill>
                      <a:prstDash val="solid"/>
                    </a:lnB>
                  </a:tcPr>
                </a:tc>
                <a:tc>
                  <a:txBody>
                    <a:bodyPr/>
                    <a:p>
                      <a:pPr marR="117475" algn="r">
                        <a:lnSpc>
                          <a:spcPct val="100000"/>
                        </a:lnSpc>
                        <a:spcBef>
                          <a:spcPts val="100"/>
                        </a:spcBef>
                      </a:pPr>
                      <a:r>
                        <a:rPr sz="950" b="1" dirty="0">
                          <a:solidFill>
                            <a:srgbClr val="3E3E3E"/>
                          </a:solidFill>
                          <a:latin typeface="Arial" panose="020B0604020202020204"/>
                          <a:cs typeface="Arial" panose="020B0604020202020204"/>
                        </a:rPr>
                        <a:t>Q1</a:t>
                      </a:r>
                      <a:endParaRPr sz="950">
                        <a:latin typeface="Arial" panose="020B0604020202020204"/>
                        <a:cs typeface="Arial" panose="020B0604020202020204"/>
                      </a:endParaRPr>
                    </a:p>
                  </a:txBody>
                  <a:tcPr marL="0" marR="0" marT="12700" marB="0">
                    <a:lnB w="9525">
                      <a:solidFill>
                        <a:srgbClr val="CCCCCC"/>
                      </a:solidFill>
                      <a:prstDash val="solid"/>
                    </a:lnB>
                  </a:tcPr>
                </a:tc>
                <a:tc>
                  <a:txBody>
                    <a:bodyPr/>
                    <a:p>
                      <a:pPr marR="117475" algn="r">
                        <a:lnSpc>
                          <a:spcPct val="100000"/>
                        </a:lnSpc>
                        <a:spcBef>
                          <a:spcPts val="100"/>
                        </a:spcBef>
                      </a:pPr>
                      <a:r>
                        <a:rPr sz="950" b="1" dirty="0">
                          <a:solidFill>
                            <a:srgbClr val="3E3E3E"/>
                          </a:solidFill>
                          <a:latin typeface="Arial" panose="020B0604020202020204"/>
                          <a:cs typeface="Arial" panose="020B0604020202020204"/>
                        </a:rPr>
                        <a:t>Q2</a:t>
                      </a:r>
                      <a:endParaRPr sz="950">
                        <a:latin typeface="Arial" panose="020B0604020202020204"/>
                        <a:cs typeface="Arial" panose="020B0604020202020204"/>
                      </a:endParaRPr>
                    </a:p>
                  </a:txBody>
                  <a:tcPr marL="0" marR="0" marT="12700" marB="0">
                    <a:lnB w="9525">
                      <a:solidFill>
                        <a:srgbClr val="CCCCCC"/>
                      </a:solidFill>
                      <a:prstDash val="solid"/>
                    </a:lnB>
                  </a:tcPr>
                </a:tc>
                <a:tc>
                  <a:txBody>
                    <a:bodyPr/>
                    <a:p>
                      <a:pPr marR="117475" algn="r">
                        <a:lnSpc>
                          <a:spcPct val="100000"/>
                        </a:lnSpc>
                        <a:spcBef>
                          <a:spcPts val="100"/>
                        </a:spcBef>
                      </a:pPr>
                      <a:r>
                        <a:rPr sz="950" b="1" dirty="0">
                          <a:solidFill>
                            <a:srgbClr val="3E3E3E"/>
                          </a:solidFill>
                          <a:latin typeface="Arial" panose="020B0604020202020204"/>
                          <a:cs typeface="Arial" panose="020B0604020202020204"/>
                        </a:rPr>
                        <a:t>Q3</a:t>
                      </a:r>
                      <a:endParaRPr sz="950">
                        <a:latin typeface="Arial" panose="020B0604020202020204"/>
                        <a:cs typeface="Arial" panose="020B0604020202020204"/>
                      </a:endParaRPr>
                    </a:p>
                  </a:txBody>
                  <a:tcPr marL="0" marR="0" marT="12700" marB="0">
                    <a:lnB w="9525">
                      <a:solidFill>
                        <a:srgbClr val="CCCCCC"/>
                      </a:solidFill>
                      <a:prstDash val="solid"/>
                    </a:lnB>
                  </a:tcPr>
                </a:tc>
                <a:tc>
                  <a:txBody>
                    <a:bodyPr/>
                    <a:p>
                      <a:pPr marR="102235" algn="r">
                        <a:lnSpc>
                          <a:spcPct val="100000"/>
                        </a:lnSpc>
                        <a:spcBef>
                          <a:spcPts val="100"/>
                        </a:spcBef>
                      </a:pPr>
                      <a:r>
                        <a:rPr sz="950" b="1" dirty="0">
                          <a:solidFill>
                            <a:srgbClr val="3E3E3E"/>
                          </a:solidFill>
                          <a:latin typeface="Arial" panose="020B0604020202020204"/>
                          <a:cs typeface="Arial" panose="020B0604020202020204"/>
                        </a:rPr>
                        <a:t>Q4</a:t>
                      </a:r>
                      <a:endParaRPr sz="950">
                        <a:latin typeface="Arial" panose="020B0604020202020204"/>
                        <a:cs typeface="Arial" panose="020B0604020202020204"/>
                      </a:endParaRPr>
                    </a:p>
                  </a:txBody>
                  <a:tcPr marL="0" marR="0" marT="12700" marB="0">
                    <a:lnB w="9525">
                      <a:solidFill>
                        <a:srgbClr val="CCCCCC"/>
                      </a:solidFill>
                      <a:prstDash val="solid"/>
                    </a:lnB>
                  </a:tcPr>
                </a:tc>
                <a:tc>
                  <a:txBody>
                    <a:bodyPr/>
                    <a:p>
                      <a:pPr marR="22225" algn="r">
                        <a:lnSpc>
                          <a:spcPct val="100000"/>
                        </a:lnSpc>
                        <a:spcBef>
                          <a:spcPts val="100"/>
                        </a:spcBef>
                      </a:pPr>
                      <a:r>
                        <a:rPr sz="950" b="1" dirty="0">
                          <a:solidFill>
                            <a:srgbClr val="3E3E3E"/>
                          </a:solidFill>
                          <a:latin typeface="Arial" panose="020B0604020202020204"/>
                          <a:cs typeface="Arial" panose="020B0604020202020204"/>
                        </a:rPr>
                        <a:t>Annual*</a:t>
                      </a:r>
                      <a:endParaRPr sz="950">
                        <a:latin typeface="Arial" panose="020B0604020202020204"/>
                        <a:cs typeface="Arial" panose="020B0604020202020204"/>
                      </a:endParaRPr>
                    </a:p>
                  </a:txBody>
                  <a:tcPr marL="0" marR="0" marT="12700" marB="0">
                    <a:lnB w="9525">
                      <a:solidFill>
                        <a:srgbClr val="CCCCCC"/>
                      </a:solidFill>
                      <a:prstDash val="solid"/>
                    </a:lnB>
                  </a:tcPr>
                </a:tc>
              </a:tr>
              <a:tr h="249567">
                <a:tc>
                  <a:txBody>
                    <a:bodyPr/>
                    <a:p>
                      <a:pPr marR="17145" algn="ctr">
                        <a:lnSpc>
                          <a:spcPct val="100000"/>
                        </a:lnSpc>
                        <a:spcBef>
                          <a:spcPts val="450"/>
                        </a:spcBef>
                      </a:pPr>
                      <a:r>
                        <a:rPr sz="850" spc="-5" dirty="0">
                          <a:solidFill>
                            <a:srgbClr val="3E3E3E"/>
                          </a:solidFill>
                          <a:latin typeface="Arial" panose="020B0604020202020204"/>
                          <a:cs typeface="Arial" panose="020B0604020202020204"/>
                        </a:rPr>
                        <a:t>2022</a:t>
                      </a:r>
                      <a:endParaRPr sz="850">
                        <a:latin typeface="Arial" panose="020B0604020202020204"/>
                        <a:cs typeface="Arial" panose="020B0604020202020204"/>
                      </a:endParaRPr>
                    </a:p>
                  </a:txBody>
                  <a:tcPr marL="0" marR="0" marT="57150" marB="0"/>
                </a:tc>
                <a:tc>
                  <a:txBody>
                    <a:bodyPr/>
                    <a:p>
                      <a:pPr marR="118110" algn="r">
                        <a:lnSpc>
                          <a:spcPct val="100000"/>
                        </a:lnSpc>
                        <a:spcBef>
                          <a:spcPts val="450"/>
                        </a:spcBef>
                      </a:pPr>
                      <a:r>
                        <a:rPr sz="850" spc="-5" dirty="0">
                          <a:solidFill>
                            <a:srgbClr val="3E3E3E"/>
                          </a:solidFill>
                          <a:latin typeface="Arial" panose="020B0604020202020204"/>
                          <a:cs typeface="Arial" panose="020B0604020202020204"/>
                        </a:rPr>
                        <a:t>$1.69</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tc>
                <a:tc>
                  <a:txBody>
                    <a:bodyPr/>
                    <a:p>
                      <a:pPr marR="118110" algn="r">
                        <a:lnSpc>
                          <a:spcPct val="100000"/>
                        </a:lnSpc>
                        <a:spcBef>
                          <a:spcPts val="450"/>
                        </a:spcBef>
                      </a:pPr>
                      <a:r>
                        <a:rPr sz="850" spc="-5" dirty="0">
                          <a:solidFill>
                            <a:srgbClr val="3E3E3E"/>
                          </a:solidFill>
                          <a:latin typeface="Arial" panose="020B0604020202020204"/>
                          <a:cs typeface="Arial" panose="020B0604020202020204"/>
                        </a:rPr>
                        <a:t>$1.75</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tc>
                <a:tc>
                  <a:txBody>
                    <a:bodyPr/>
                    <a:p>
                      <a:pPr marR="118110" algn="r">
                        <a:lnSpc>
                          <a:spcPct val="100000"/>
                        </a:lnSpc>
                        <a:spcBef>
                          <a:spcPts val="450"/>
                        </a:spcBef>
                      </a:pPr>
                      <a:r>
                        <a:rPr sz="850" spc="-5" dirty="0">
                          <a:solidFill>
                            <a:srgbClr val="3E3E3E"/>
                          </a:solidFill>
                          <a:latin typeface="Arial" panose="020B0604020202020204"/>
                          <a:cs typeface="Arial" panose="020B0604020202020204"/>
                        </a:rPr>
                        <a:t>$1.31</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tc>
                <a:tc>
                  <a:txBody>
                    <a:bodyPr/>
                    <a:p>
                      <a:pPr marR="102870" algn="r">
                        <a:lnSpc>
                          <a:spcPct val="100000"/>
                        </a:lnSpc>
                        <a:spcBef>
                          <a:spcPts val="450"/>
                        </a:spcBef>
                      </a:pPr>
                      <a:r>
                        <a:rPr sz="850" spc="-5" dirty="0">
                          <a:solidFill>
                            <a:srgbClr val="3E3E3E"/>
                          </a:solidFill>
                          <a:latin typeface="Arial" panose="020B0604020202020204"/>
                          <a:cs typeface="Arial" panose="020B0604020202020204"/>
                        </a:rPr>
                        <a:t>$1.35</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tc>
                <a:tc>
                  <a:txBody>
                    <a:bodyPr/>
                    <a:p>
                      <a:pPr marR="24130" algn="r">
                        <a:lnSpc>
                          <a:spcPct val="100000"/>
                        </a:lnSpc>
                        <a:spcBef>
                          <a:spcPts val="450"/>
                        </a:spcBef>
                      </a:pPr>
                      <a:r>
                        <a:rPr sz="850" spc="-5" dirty="0">
                          <a:solidFill>
                            <a:srgbClr val="3E3E3E"/>
                          </a:solidFill>
                          <a:latin typeface="Arial" panose="020B0604020202020204"/>
                          <a:cs typeface="Arial" panose="020B0604020202020204"/>
                        </a:rPr>
                        <a:t>$6.05</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tc>
              </a:tr>
              <a:tr h="166648">
                <a:tc>
                  <a:txBody>
                    <a:bodyPr/>
                    <a:p>
                      <a:pPr marR="17145" algn="ctr">
                        <a:lnSpc>
                          <a:spcPts val="935"/>
                        </a:lnSpc>
                      </a:pPr>
                      <a:r>
                        <a:rPr sz="850" spc="-5" dirty="0">
                          <a:solidFill>
                            <a:srgbClr val="3E3E3E"/>
                          </a:solidFill>
                          <a:latin typeface="Arial" panose="020B0604020202020204"/>
                          <a:cs typeface="Arial" panose="020B0604020202020204"/>
                        </a:rPr>
                        <a:t>2021</a:t>
                      </a:r>
                      <a:endParaRPr sz="850">
                        <a:latin typeface="Arial" panose="020B0604020202020204"/>
                        <a:cs typeface="Arial" panose="020B0604020202020204"/>
                      </a:endParaRPr>
                    </a:p>
                  </a:txBody>
                  <a:tcPr marL="0" marR="0" marT="0" marB="0"/>
                </a:tc>
                <a:tc>
                  <a:txBody>
                    <a:bodyPr/>
                    <a:p>
                      <a:pPr marR="118110" algn="r">
                        <a:lnSpc>
                          <a:spcPts val="935"/>
                        </a:lnSpc>
                      </a:pPr>
                      <a:r>
                        <a:rPr sz="850" spc="-5" dirty="0">
                          <a:solidFill>
                            <a:srgbClr val="3E3E3E"/>
                          </a:solidFill>
                          <a:latin typeface="Arial" panose="020B0604020202020204"/>
                          <a:cs typeface="Arial" panose="020B0604020202020204"/>
                        </a:rPr>
                        <a:t>$1.63</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0" marB="0"/>
                </a:tc>
                <a:tc>
                  <a:txBody>
                    <a:bodyPr/>
                    <a:p>
                      <a:pPr marR="118110" algn="r">
                        <a:lnSpc>
                          <a:spcPts val="935"/>
                        </a:lnSpc>
                      </a:pPr>
                      <a:r>
                        <a:rPr sz="850" spc="-5" dirty="0">
                          <a:solidFill>
                            <a:srgbClr val="3E3E3E"/>
                          </a:solidFill>
                          <a:latin typeface="Arial" panose="020B0604020202020204"/>
                          <a:cs typeface="Arial" panose="020B0604020202020204"/>
                        </a:rPr>
                        <a:t>$1.64</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0" marB="0"/>
                </a:tc>
                <a:tc>
                  <a:txBody>
                    <a:bodyPr/>
                    <a:p>
                      <a:pPr marR="118110" algn="r">
                        <a:lnSpc>
                          <a:spcPts val="935"/>
                        </a:lnSpc>
                      </a:pPr>
                      <a:r>
                        <a:rPr sz="850" spc="-5" dirty="0">
                          <a:solidFill>
                            <a:srgbClr val="3E3E3E"/>
                          </a:solidFill>
                          <a:latin typeface="Arial" panose="020B0604020202020204"/>
                          <a:cs typeface="Arial" panose="020B0604020202020204"/>
                        </a:rPr>
                        <a:t>$1.19</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0" marB="0"/>
                </a:tc>
                <a:tc>
                  <a:txBody>
                    <a:bodyPr/>
                    <a:p>
                      <a:pPr marR="102870" algn="r">
                        <a:lnSpc>
                          <a:spcPts val="935"/>
                        </a:lnSpc>
                      </a:pPr>
                      <a:r>
                        <a:rPr sz="850" spc="-5" dirty="0">
                          <a:solidFill>
                            <a:srgbClr val="3E3E3E"/>
                          </a:solidFill>
                          <a:latin typeface="Arial" panose="020B0604020202020204"/>
                          <a:cs typeface="Arial" panose="020B0604020202020204"/>
                        </a:rPr>
                        <a:t>$1.21</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0" marB="0"/>
                </a:tc>
                <a:tc>
                  <a:txBody>
                    <a:bodyPr/>
                    <a:p>
                      <a:pPr marR="24130" algn="r">
                        <a:lnSpc>
                          <a:spcPts val="935"/>
                        </a:lnSpc>
                      </a:pPr>
                      <a:r>
                        <a:rPr sz="850" spc="-5" dirty="0">
                          <a:solidFill>
                            <a:srgbClr val="3E3E3E"/>
                          </a:solidFill>
                          <a:latin typeface="Arial" panose="020B0604020202020204"/>
                          <a:cs typeface="Arial" panose="020B0604020202020204"/>
                        </a:rPr>
                        <a:t>$5.66</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0" marB="0"/>
                </a:tc>
              </a:tr>
              <a:tr h="156199">
                <a:tc>
                  <a:txBody>
                    <a:bodyPr/>
                    <a:p>
                      <a:pPr marR="17145" algn="ctr">
                        <a:lnSpc>
                          <a:spcPts val="930"/>
                        </a:lnSpc>
                        <a:spcBef>
                          <a:spcPts val="200"/>
                        </a:spcBef>
                      </a:pPr>
                      <a:r>
                        <a:rPr sz="850" spc="-5" dirty="0">
                          <a:solidFill>
                            <a:srgbClr val="3E3E3E"/>
                          </a:solidFill>
                          <a:latin typeface="Arial" panose="020B0604020202020204"/>
                          <a:cs typeface="Arial" panose="020B0604020202020204"/>
                        </a:rPr>
                        <a:t>2020</a:t>
                      </a:r>
                      <a:endParaRPr sz="850">
                        <a:latin typeface="Arial" panose="020B0604020202020204"/>
                        <a:cs typeface="Arial" panose="020B0604020202020204"/>
                      </a:endParaRPr>
                    </a:p>
                  </a:txBody>
                  <a:tcPr marL="0" marR="0" marT="25400" marB="0"/>
                </a:tc>
                <a:tc>
                  <a:txBody>
                    <a:bodyPr/>
                    <a:p>
                      <a:pPr marR="118110" algn="r">
                        <a:lnSpc>
                          <a:spcPts val="930"/>
                        </a:lnSpc>
                        <a:spcBef>
                          <a:spcPts val="200"/>
                        </a:spcBef>
                      </a:pPr>
                      <a:r>
                        <a:rPr sz="850" spc="-5" dirty="0">
                          <a:solidFill>
                            <a:srgbClr val="3E3E3E"/>
                          </a:solidFill>
                          <a:latin typeface="Arial" panose="020B0604020202020204"/>
                          <a:cs typeface="Arial" panose="020B0604020202020204"/>
                        </a:rPr>
                        <a:t>$1.37</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p>
                      <a:pPr marR="118110" algn="r">
                        <a:lnSpc>
                          <a:spcPts val="930"/>
                        </a:lnSpc>
                        <a:spcBef>
                          <a:spcPts val="200"/>
                        </a:spcBef>
                      </a:pPr>
                      <a:r>
                        <a:rPr sz="850" spc="-5" dirty="0">
                          <a:solidFill>
                            <a:srgbClr val="3E3E3E"/>
                          </a:solidFill>
                          <a:latin typeface="Arial" panose="020B0604020202020204"/>
                          <a:cs typeface="Arial" panose="020B0604020202020204"/>
                        </a:rPr>
                        <a:t>$1.42</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p>
                      <a:pPr marR="118110" algn="r">
                        <a:lnSpc>
                          <a:spcPts val="930"/>
                        </a:lnSpc>
                        <a:spcBef>
                          <a:spcPts val="200"/>
                        </a:spcBef>
                      </a:pPr>
                      <a:r>
                        <a:rPr sz="850" spc="-5" dirty="0">
                          <a:solidFill>
                            <a:srgbClr val="3E3E3E"/>
                          </a:solidFill>
                          <a:latin typeface="Arial" panose="020B0604020202020204"/>
                          <a:cs typeface="Arial" panose="020B0604020202020204"/>
                        </a:rPr>
                        <a:t>$1.17</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p>
                      <a:pPr marR="102870" algn="r">
                        <a:lnSpc>
                          <a:spcPts val="930"/>
                        </a:lnSpc>
                        <a:spcBef>
                          <a:spcPts val="200"/>
                        </a:spcBef>
                      </a:pPr>
                      <a:r>
                        <a:rPr sz="850" spc="-5" dirty="0">
                          <a:solidFill>
                            <a:srgbClr val="3E3E3E"/>
                          </a:solidFill>
                          <a:latin typeface="Arial" panose="020B0604020202020204"/>
                          <a:cs typeface="Arial" panose="020B0604020202020204"/>
                        </a:rPr>
                        <a:t>$1.16</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p>
                      <a:pPr marR="24130" algn="r">
                        <a:lnSpc>
                          <a:spcPts val="930"/>
                        </a:lnSpc>
                        <a:spcBef>
                          <a:spcPts val="200"/>
                        </a:spcBef>
                      </a:pPr>
                      <a:r>
                        <a:rPr sz="850" spc="-5" dirty="0">
                          <a:solidFill>
                            <a:srgbClr val="3E3E3E"/>
                          </a:solidFill>
                          <a:latin typeface="Arial" panose="020B0604020202020204"/>
                          <a:cs typeface="Arial" panose="020B0604020202020204"/>
                        </a:rPr>
                        <a:t>$5.12</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object 9"/>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10" name="object 10"/>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11" name="object 11"/>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12" name="object 12"/>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13" name="object 13"/>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17" name="object 17"/>
          <p:cNvSpPr txBox="1"/>
          <p:nvPr/>
        </p:nvSpPr>
        <p:spPr>
          <a:xfrm>
            <a:off x="6552966" y="10321926"/>
            <a:ext cx="654050" cy="132080"/>
          </a:xfrm>
          <a:prstGeom prst="rect">
            <a:avLst/>
          </a:prstGeom>
        </p:spPr>
        <p:txBody>
          <a:bodyPr vert="horz" wrap="square" lIns="0" tIns="1905" rIns="0" bIns="0" rtlCol="0">
            <a:spAutoFit/>
          </a:bodyPr>
          <a:lstStyle/>
          <a:p>
            <a:pPr marL="12700">
              <a:lnSpc>
                <a:spcPct val="100000"/>
              </a:lnSpc>
              <a:spcBef>
                <a:spcPts val="15"/>
              </a:spcBef>
            </a:pPr>
            <a:r>
              <a:rPr sz="850" b="1" spc="-5" dirty="0">
                <a:solidFill>
                  <a:srgbClr val="CACACA"/>
                </a:solidFill>
                <a:latin typeface="Arial" panose="020B0604020202020204"/>
                <a:cs typeface="Arial" panose="020B0604020202020204"/>
              </a:rPr>
              <a:t>Page </a:t>
            </a:r>
            <a:fld id="{81D60167-4931-47E6-BA6A-407CBD079E47}" type="slidenum">
              <a:rPr sz="850" b="1" spc="-5" dirty="0">
                <a:solidFill>
                  <a:srgbClr val="CACACA"/>
                </a:solidFill>
                <a:latin typeface="Arial" panose="020B0604020202020204"/>
                <a:cs typeface="Arial" panose="020B0604020202020204"/>
              </a:rPr>
            </a:fld>
            <a:r>
              <a:rPr sz="850" b="1" spc="-5" dirty="0">
                <a:solidFill>
                  <a:srgbClr val="CACACA"/>
                </a:solidFill>
                <a:latin typeface="Arial" panose="020B0604020202020204"/>
                <a:cs typeface="Arial" panose="020B0604020202020204"/>
              </a:rPr>
              <a:t> of</a:t>
            </a:r>
            <a:r>
              <a:rPr sz="850" b="1" spc="-65" dirty="0">
                <a:solidFill>
                  <a:srgbClr val="CACACA"/>
                </a:solidFill>
                <a:latin typeface="Arial" panose="020B0604020202020204"/>
                <a:cs typeface="Arial" panose="020B0604020202020204"/>
              </a:rPr>
              <a:t> </a:t>
            </a:r>
            <a:r>
              <a:rPr lang="en-US" sz="850" b="1" spc="-65" dirty="0">
                <a:solidFill>
                  <a:srgbClr val="CACACA"/>
                </a:solidFill>
                <a:latin typeface="Arial" panose="020B0604020202020204"/>
                <a:cs typeface="Arial" panose="020B0604020202020204"/>
              </a:rPr>
              <a:t>6</a:t>
            </a:r>
            <a:endParaRPr lang="en-US" sz="850" b="1" spc="-65" dirty="0">
              <a:solidFill>
                <a:srgbClr val="CACACA"/>
              </a:solidFill>
              <a:latin typeface="Arial" panose="020B0604020202020204"/>
              <a:cs typeface="Arial" panose="020B0604020202020204"/>
            </a:endParaRPr>
          </a:p>
        </p:txBody>
      </p:sp>
      <p:sp>
        <p:nvSpPr>
          <p:cNvPr id="18" name="object 12"/>
          <p:cNvSpPr txBox="1">
            <a:spLocks noGrp="1"/>
          </p:cNvSpPr>
          <p:nvPr/>
        </p:nvSpPr>
        <p:spPr>
          <a:xfrm>
            <a:off x="257810" y="10321925"/>
            <a:ext cx="1652270"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19" name="object 13"/>
          <p:cNvSpPr txBox="1"/>
          <p:nvPr/>
        </p:nvSpPr>
        <p:spPr>
          <a:xfrm>
            <a:off x="3453130" y="10335895"/>
            <a:ext cx="172402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hlinkClick r:id="rId1"/>
              </a:rPr>
              <a:t>www.seabridgefintech.com</a:t>
            </a:r>
            <a:endParaRPr sz="850" spc="-5" dirty="0">
              <a:solidFill>
                <a:srgbClr val="CACACA"/>
              </a:solidFill>
              <a:latin typeface="Arial" panose="020B0604020202020204"/>
              <a:cs typeface="Arial" panose="020B0604020202020204"/>
            </a:endParaRPr>
          </a:p>
        </p:txBody>
      </p:sp>
      <p:sp>
        <p:nvSpPr>
          <p:cNvPr id="7" name="文本框 6"/>
          <p:cNvSpPr txBox="1"/>
          <p:nvPr/>
        </p:nvSpPr>
        <p:spPr>
          <a:xfrm>
            <a:off x="108585" y="405130"/>
            <a:ext cx="4146550" cy="3992245"/>
          </a:xfrm>
          <a:prstGeom prst="rect">
            <a:avLst/>
          </a:prstGeom>
          <a:noFill/>
        </p:spPr>
        <p:txBody>
          <a:bodyPr wrap="square" rtlCol="0">
            <a:spAutoFit/>
          </a:bodyPr>
          <a:p>
            <a:pPr marL="12700">
              <a:lnSpc>
                <a:spcPct val="100000"/>
              </a:lnSpc>
              <a:spcBef>
                <a:spcPts val="140"/>
              </a:spcBef>
            </a:pPr>
            <a:r>
              <a:rPr b="1" spc="20" dirty="0">
                <a:solidFill>
                  <a:srgbClr val="007F06"/>
                </a:solidFill>
                <a:latin typeface="Arial" panose="020B0604020202020204"/>
                <a:cs typeface="Arial" panose="020B0604020202020204"/>
                <a:sym typeface="+mn-ea"/>
              </a:rPr>
              <a:t>Overview</a:t>
            </a:r>
            <a:endParaRPr>
              <a:latin typeface="Arial" panose="020B0604020202020204"/>
              <a:cs typeface="Arial" panose="020B0604020202020204"/>
            </a:endParaRPr>
          </a:p>
          <a:p>
            <a:pPr marL="12700" marR="3447415" algn="just">
              <a:lnSpc>
                <a:spcPct val="113000"/>
              </a:lnSpc>
              <a:spcBef>
                <a:spcPts val="565"/>
              </a:spcBef>
            </a:pPr>
            <a:r>
              <a:rPr sz="800" spc="-5" dirty="0">
                <a:solidFill>
                  <a:srgbClr val="3E3E3E"/>
                </a:solidFill>
                <a:latin typeface="Arial" panose="020B0604020202020204"/>
                <a:cs typeface="Arial" panose="020B0604020202020204"/>
                <a:sym typeface="+mn-ea"/>
              </a:rPr>
              <a:t>Headquartered in Cincinnati, OH, The Procter &amp; Gamble Company, also  referred to as Procter &amp; Gamble or P&amp;G, is a branded consumer  products company which markets its products in more than 180  countries primarily through mass merchandisers, grocery stores,  membership club stores, drug stores, department stores, distributors,  baby stores, specialty beauty stores, e-commerce, high frequency stores  and pharmacies. It has operations in approximately 70 countries. The  company has five reportable segments:</a:t>
            </a:r>
            <a:endParaRPr sz="800">
              <a:latin typeface="Arial" panose="020B0604020202020204"/>
              <a:cs typeface="Arial" panose="020B0604020202020204"/>
            </a:endParaRPr>
          </a:p>
          <a:p>
            <a:pPr>
              <a:lnSpc>
                <a:spcPct val="100000"/>
              </a:lnSpc>
              <a:spcBef>
                <a:spcPts val="45"/>
              </a:spcBef>
            </a:pPr>
            <a:endParaRPr sz="800">
              <a:latin typeface="Times New Roman" panose="02020603050405020304"/>
              <a:cs typeface="Times New Roman" panose="02020603050405020304"/>
            </a:endParaRPr>
          </a:p>
          <a:p>
            <a:pPr marL="12700" marR="3448685" algn="just">
              <a:lnSpc>
                <a:spcPct val="113000"/>
              </a:lnSpc>
              <a:spcBef>
                <a:spcPts val="5"/>
              </a:spcBef>
            </a:pPr>
            <a:r>
              <a:rPr sz="800" b="1" spc="-5" dirty="0">
                <a:solidFill>
                  <a:srgbClr val="3E3E3E"/>
                </a:solidFill>
                <a:latin typeface="Arial" panose="020B0604020202020204"/>
                <a:cs typeface="Arial" panose="020B0604020202020204"/>
                <a:sym typeface="+mn-ea"/>
              </a:rPr>
              <a:t>Beauty (18.8% of fiscal 2020 revenues): </a:t>
            </a:r>
            <a:r>
              <a:rPr sz="800" spc="-5" dirty="0">
                <a:solidFill>
                  <a:srgbClr val="3E3E3E"/>
                </a:solidFill>
                <a:latin typeface="Arial" panose="020B0604020202020204"/>
                <a:cs typeface="Arial" panose="020B0604020202020204"/>
                <a:sym typeface="+mn-ea"/>
              </a:rPr>
              <a:t>The segment includes hair  care products (conditioner, shampoo, styling aids treatments)  antiperspirants and deodorants as well as products for personal  cleansing and skin care. Billion Dollar Brands include Head &amp; Shoulders,  Olay, Pantene, Old Spice, Safeguard, and SK-II. In Oct 2016, P&amp;G  completed its last major step in portfolio transformation with the Beauty  Brands divestiture to Coty Inc.</a:t>
            </a:r>
            <a:endParaRPr sz="800">
              <a:latin typeface="Arial" panose="020B0604020202020204"/>
              <a:cs typeface="Arial" panose="020B0604020202020204"/>
            </a:endParaRPr>
          </a:p>
          <a:p>
            <a:pPr>
              <a:lnSpc>
                <a:spcPct val="100000"/>
              </a:lnSpc>
              <a:spcBef>
                <a:spcPts val="50"/>
              </a:spcBef>
            </a:pPr>
            <a:endParaRPr sz="800">
              <a:latin typeface="Times New Roman" panose="02020603050405020304"/>
              <a:cs typeface="Times New Roman" panose="02020603050405020304"/>
            </a:endParaRPr>
          </a:p>
          <a:p>
            <a:pPr marL="12700" marR="3448685" algn="just">
              <a:lnSpc>
                <a:spcPct val="113000"/>
              </a:lnSpc>
            </a:pPr>
            <a:r>
              <a:rPr sz="800" b="1" spc="-5" dirty="0">
                <a:solidFill>
                  <a:srgbClr val="3E3E3E"/>
                </a:solidFill>
                <a:latin typeface="Arial" panose="020B0604020202020204"/>
                <a:cs typeface="Arial" panose="020B0604020202020204"/>
                <a:sym typeface="+mn-ea"/>
              </a:rPr>
              <a:t>Grooming (8.5%): </a:t>
            </a:r>
            <a:r>
              <a:rPr sz="800" spc="-5" dirty="0">
                <a:solidFill>
                  <a:srgbClr val="3E3E3E"/>
                </a:solidFill>
                <a:latin typeface="Arial" panose="020B0604020202020204"/>
                <a:cs typeface="Arial" panose="020B0604020202020204"/>
                <a:sym typeface="+mn-ea"/>
              </a:rPr>
              <a:t>The segment includes Shave Care products like  female and male blades &amp; razors and pre- and post-shave products as  well as appliances. Billion Dollar Brands under this segment include  Fusion, Gillette, Prestobarba and Mach3.</a:t>
            </a:r>
            <a:endParaRPr sz="800">
              <a:latin typeface="Arial" panose="020B0604020202020204"/>
              <a:cs typeface="Arial" panose="020B0604020202020204"/>
            </a:endParaRPr>
          </a:p>
          <a:p>
            <a:pPr>
              <a:lnSpc>
                <a:spcPct val="100000"/>
              </a:lnSpc>
              <a:spcBef>
                <a:spcPts val="50"/>
              </a:spcBef>
            </a:pPr>
            <a:endParaRPr sz="800">
              <a:latin typeface="Times New Roman" panose="02020603050405020304"/>
              <a:cs typeface="Times New Roman" panose="02020603050405020304"/>
            </a:endParaRPr>
          </a:p>
          <a:p>
            <a:pPr marL="12700" marR="3449955" algn="just">
              <a:lnSpc>
                <a:spcPct val="113000"/>
              </a:lnSpc>
            </a:pPr>
            <a:r>
              <a:rPr sz="800" b="1" spc="-5" dirty="0">
                <a:solidFill>
                  <a:srgbClr val="3E3E3E"/>
                </a:solidFill>
                <a:latin typeface="Arial" panose="020B0604020202020204"/>
                <a:cs typeface="Arial" panose="020B0604020202020204"/>
                <a:sym typeface="+mn-ea"/>
              </a:rPr>
              <a:t>Health Care (12.7%): </a:t>
            </a:r>
            <a:r>
              <a:rPr sz="800" spc="-5" dirty="0">
                <a:solidFill>
                  <a:srgbClr val="3E3E3E"/>
                </a:solidFill>
                <a:latin typeface="Arial" panose="020B0604020202020204"/>
                <a:cs typeface="Arial" panose="020B0604020202020204"/>
                <a:sym typeface="+mn-ea"/>
              </a:rPr>
              <a:t>The segment includes gastrointestinal, rapid  diagnostics, respiratory, vitamins/minerals/supplements and other  personal health care product categories along with</a:t>
            </a:r>
            <a:r>
              <a:rPr sz="800" spc="125" dirty="0">
                <a:solidFill>
                  <a:srgbClr val="3E3E3E"/>
                </a:solidFill>
                <a:latin typeface="Arial" panose="020B0604020202020204"/>
                <a:cs typeface="Arial" panose="020B0604020202020204"/>
                <a:sym typeface="+mn-ea"/>
              </a:rPr>
              <a:t> </a:t>
            </a:r>
            <a:r>
              <a:rPr sz="800" spc="-5" dirty="0">
                <a:solidFill>
                  <a:srgbClr val="3E3E3E"/>
                </a:solidFill>
                <a:latin typeface="Arial" panose="020B0604020202020204"/>
                <a:cs typeface="Arial" panose="020B0604020202020204"/>
                <a:sym typeface="+mn-ea"/>
              </a:rPr>
              <a:t>toothbrush,</a:t>
            </a:r>
            <a:endParaRPr sz="800">
              <a:latin typeface="Arial" panose="020B0604020202020204"/>
              <a:cs typeface="Arial" panose="020B0604020202020204"/>
            </a:endParaRPr>
          </a:p>
          <a:p>
            <a:pPr marL="12700" algn="just">
              <a:lnSpc>
                <a:spcPct val="100000"/>
              </a:lnSpc>
              <a:spcBef>
                <a:spcPts val="130"/>
              </a:spcBef>
            </a:pPr>
            <a:r>
              <a:rPr sz="800" spc="-5" dirty="0">
                <a:solidFill>
                  <a:srgbClr val="3E3E3E"/>
                </a:solidFill>
                <a:latin typeface="Arial" panose="020B0604020202020204"/>
                <a:cs typeface="Arial" panose="020B0604020202020204"/>
                <a:sym typeface="+mn-ea"/>
              </a:rPr>
              <a:t>toothpaste and other oral care, product categories. Billion Dollar Brands include Crest, Oral-B and</a:t>
            </a:r>
            <a:r>
              <a:rPr sz="800" spc="35" dirty="0">
                <a:solidFill>
                  <a:srgbClr val="3E3E3E"/>
                </a:solidFill>
                <a:latin typeface="Arial" panose="020B0604020202020204"/>
                <a:cs typeface="Arial" panose="020B0604020202020204"/>
                <a:sym typeface="+mn-ea"/>
              </a:rPr>
              <a:t> </a:t>
            </a:r>
            <a:r>
              <a:rPr sz="800" spc="-5" dirty="0">
                <a:solidFill>
                  <a:srgbClr val="3E3E3E"/>
                </a:solidFill>
                <a:latin typeface="Arial" panose="020B0604020202020204"/>
                <a:cs typeface="Arial" panose="020B0604020202020204"/>
                <a:sym typeface="+mn-ea"/>
              </a:rPr>
              <a:t>Vicks.</a:t>
            </a:r>
            <a:endParaRPr sz="800">
              <a:latin typeface="Arial" panose="020B0604020202020204"/>
              <a:cs typeface="Arial" panose="020B0604020202020204"/>
            </a:endParaRPr>
          </a:p>
          <a:p>
            <a:pPr>
              <a:lnSpc>
                <a:spcPct val="100000"/>
              </a:lnSpc>
              <a:spcBef>
                <a:spcPts val="55"/>
              </a:spcBef>
            </a:pPr>
            <a:endParaRPr sz="800">
              <a:latin typeface="Times New Roman" panose="02020603050405020304"/>
              <a:cs typeface="Times New Roman" panose="02020603050405020304"/>
            </a:endParaRPr>
          </a:p>
          <a:p>
            <a:pPr marL="12700" marR="6350" algn="just">
              <a:lnSpc>
                <a:spcPct val="113000"/>
              </a:lnSpc>
            </a:pPr>
            <a:endParaRPr lang="zh-CN" altLang="en-US" sz="800"/>
          </a:p>
        </p:txBody>
      </p:sp>
      <p:sp>
        <p:nvSpPr>
          <p:cNvPr id="14" name="object 12"/>
          <p:cNvSpPr/>
          <p:nvPr/>
        </p:nvSpPr>
        <p:spPr>
          <a:xfrm>
            <a:off x="4547870" y="658495"/>
            <a:ext cx="2711450" cy="3045460"/>
          </a:xfrm>
          <a:prstGeom prst="rect">
            <a:avLst/>
          </a:prstGeom>
          <a:blipFill>
            <a:blip r:embed="rId2" cstate="print"/>
            <a:stretch>
              <a:fillRect/>
            </a:stretch>
          </a:blipFill>
        </p:spPr>
        <p:txBody>
          <a:bodyPr wrap="square" lIns="0" tIns="0" rIns="0" bIns="0" rtlCol="0"/>
          <a:p/>
        </p:txBody>
      </p:sp>
      <p:sp>
        <p:nvSpPr>
          <p:cNvPr id="23" name="object 3"/>
          <p:cNvSpPr/>
          <p:nvPr/>
        </p:nvSpPr>
        <p:spPr>
          <a:xfrm>
            <a:off x="319304" y="5343157"/>
            <a:ext cx="6918158" cy="3197726"/>
          </a:xfrm>
          <a:prstGeom prst="rect">
            <a:avLst/>
          </a:prstGeom>
          <a:blipFill>
            <a:blip r:embed="rId3" cstate="print"/>
            <a:stretch>
              <a:fillRect/>
            </a:stretch>
          </a:blipFill>
        </p:spPr>
        <p:txBody>
          <a:bodyPr wrap="square" lIns="0" tIns="0" rIns="0" bIns="0" rtlCol="0"/>
          <a:p/>
        </p:txBody>
      </p:sp>
      <p:sp>
        <p:nvSpPr>
          <p:cNvPr id="24" name="文本框 23"/>
          <p:cNvSpPr txBox="1"/>
          <p:nvPr/>
        </p:nvSpPr>
        <p:spPr>
          <a:xfrm>
            <a:off x="179070" y="4070985"/>
            <a:ext cx="6647180" cy="4406265"/>
          </a:xfrm>
          <a:prstGeom prst="rect">
            <a:avLst/>
          </a:prstGeom>
          <a:noFill/>
        </p:spPr>
        <p:txBody>
          <a:bodyPr wrap="square" rtlCol="0">
            <a:spAutoFit/>
          </a:bodyPr>
          <a:p>
            <a:pPr marL="12700" marR="6350" algn="just">
              <a:lnSpc>
                <a:spcPct val="113000"/>
              </a:lnSpc>
            </a:pPr>
            <a:r>
              <a:rPr b="1" spc="-5" dirty="0">
                <a:solidFill>
                  <a:srgbClr val="3E3E3E"/>
                </a:solidFill>
                <a:latin typeface="Arial" panose="020B0604020202020204"/>
                <a:cs typeface="Arial" panose="020B0604020202020204"/>
                <a:sym typeface="+mn-ea"/>
              </a:rPr>
              <a:t>Fabric and Home Care (33.4%): </a:t>
            </a:r>
            <a:r>
              <a:rPr spc="-5" dirty="0">
                <a:solidFill>
                  <a:srgbClr val="3E3E3E"/>
                </a:solidFill>
                <a:latin typeface="Arial" panose="020B0604020202020204"/>
                <a:cs typeface="Arial" panose="020B0604020202020204"/>
                <a:sym typeface="+mn-ea"/>
              </a:rPr>
              <a:t>The segment includes air care, dish care, fabric enhancers, laundry additives and detergents, P&amp;G  Professional and surface care product categories. Billion Dollar Brands under this segment are Ariel, Dawn, Downy, Febreze, Gain and Tide.  P&amp;G completed sale of its Duracell (Batteries) business to Berkshire Hathaway in exchange for Berkshire’s equity stake in P&amp;G in Feb</a:t>
            </a:r>
            <a:r>
              <a:rPr dirty="0">
                <a:solidFill>
                  <a:srgbClr val="3E3E3E"/>
                </a:solidFill>
                <a:latin typeface="Arial" panose="020B0604020202020204"/>
                <a:cs typeface="Arial" panose="020B0604020202020204"/>
                <a:sym typeface="+mn-ea"/>
              </a:rPr>
              <a:t> </a:t>
            </a:r>
            <a:r>
              <a:rPr spc="-5" dirty="0">
                <a:solidFill>
                  <a:srgbClr val="3E3E3E"/>
                </a:solidFill>
                <a:latin typeface="Arial" panose="020B0604020202020204"/>
                <a:cs typeface="Arial" panose="020B0604020202020204"/>
                <a:sym typeface="+mn-ea"/>
              </a:rPr>
              <a:t>2016.</a:t>
            </a:r>
            <a:endParaRPr>
              <a:latin typeface="Arial" panose="020B0604020202020204"/>
              <a:cs typeface="Arial" panose="020B0604020202020204"/>
            </a:endParaRPr>
          </a:p>
          <a:p>
            <a:pPr>
              <a:lnSpc>
                <a:spcPct val="100000"/>
              </a:lnSpc>
              <a:spcBef>
                <a:spcPts val="50"/>
              </a:spcBef>
            </a:pPr>
            <a:endParaRPr>
              <a:latin typeface="Times New Roman" panose="02020603050405020304"/>
              <a:cs typeface="Times New Roman" panose="02020603050405020304"/>
            </a:endParaRPr>
          </a:p>
          <a:p>
            <a:pPr marL="12700" marR="5080" algn="just">
              <a:lnSpc>
                <a:spcPct val="113000"/>
              </a:lnSpc>
            </a:pPr>
            <a:r>
              <a:rPr b="1" spc="-5" dirty="0">
                <a:solidFill>
                  <a:srgbClr val="3E3E3E"/>
                </a:solidFill>
                <a:latin typeface="Arial" panose="020B0604020202020204"/>
                <a:cs typeface="Arial" panose="020B0604020202020204"/>
                <a:sym typeface="+mn-ea"/>
              </a:rPr>
              <a:t>Baby, Feminine and Family Care (25.8%): </a:t>
            </a:r>
            <a:r>
              <a:rPr spc="-5" dirty="0">
                <a:solidFill>
                  <a:srgbClr val="3E3E3E"/>
                </a:solidFill>
                <a:latin typeface="Arial" panose="020B0604020202020204"/>
                <a:cs typeface="Arial" panose="020B0604020202020204"/>
                <a:sym typeface="+mn-ea"/>
              </a:rPr>
              <a:t>The segment includes baby wipes, diapers and pants, paper towels, tissues, toilet paper, adult  incontinence and feminine care products. Billion Dollar Brands include Always, Bounty, Charmin and</a:t>
            </a:r>
            <a:r>
              <a:rPr spc="40" dirty="0">
                <a:solidFill>
                  <a:srgbClr val="3E3E3E"/>
                </a:solidFill>
                <a:latin typeface="Arial" panose="020B0604020202020204"/>
                <a:cs typeface="Arial" panose="020B0604020202020204"/>
                <a:sym typeface="+mn-ea"/>
              </a:rPr>
              <a:t> </a:t>
            </a:r>
            <a:r>
              <a:rPr spc="-5" dirty="0">
                <a:solidFill>
                  <a:srgbClr val="3E3E3E"/>
                </a:solidFill>
                <a:latin typeface="Arial" panose="020B0604020202020204"/>
                <a:cs typeface="Arial" panose="020B0604020202020204"/>
                <a:sym typeface="+mn-ea"/>
              </a:rPr>
              <a:t>Pampers.</a:t>
            </a:r>
            <a:endParaRPr lang="zh-CN" altLang="en-US"/>
          </a:p>
          <a:p>
            <a:endParaRPr lang="zh-C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5494" y="706521"/>
            <a:ext cx="115302" cy="92242"/>
          </a:xfrm>
          <a:prstGeom prst="rect">
            <a:avLst/>
          </a:prstGeom>
          <a:blipFill>
            <a:blip r:embed="rId1" cstate="print"/>
            <a:stretch>
              <a:fillRect/>
            </a:stretch>
          </a:blipFill>
        </p:spPr>
        <p:txBody>
          <a:bodyPr wrap="square" lIns="0" tIns="0" rIns="0" bIns="0" rtlCol="0"/>
          <a:lstStyle/>
          <a:p/>
        </p:txBody>
      </p:sp>
      <p:sp>
        <p:nvSpPr>
          <p:cNvPr id="3" name="object 3"/>
          <p:cNvSpPr txBox="1"/>
          <p:nvPr/>
        </p:nvSpPr>
        <p:spPr>
          <a:xfrm>
            <a:off x="302794" y="417094"/>
            <a:ext cx="4679950" cy="1726565"/>
          </a:xfrm>
          <a:prstGeom prst="rect">
            <a:avLst/>
          </a:prstGeom>
        </p:spPr>
        <p:txBody>
          <a:bodyPr vert="horz" wrap="square" lIns="0" tIns="17780" rIns="0" bIns="0" rtlCol="0">
            <a:spAutoFit/>
          </a:bodyPr>
          <a:lstStyle/>
          <a:p>
            <a:pPr marL="12700">
              <a:lnSpc>
                <a:spcPct val="100000"/>
              </a:lnSpc>
              <a:spcBef>
                <a:spcPts val="140"/>
              </a:spcBef>
            </a:pPr>
            <a:r>
              <a:rPr sz="1050" b="1" spc="20" dirty="0">
                <a:solidFill>
                  <a:srgbClr val="0070C0"/>
                </a:solidFill>
                <a:latin typeface="Arial" panose="020B0604020202020204"/>
                <a:cs typeface="Arial" panose="020B0604020202020204"/>
              </a:rPr>
              <a:t>Reasons To</a:t>
            </a:r>
            <a:r>
              <a:rPr sz="1050" b="1" spc="-5" dirty="0">
                <a:solidFill>
                  <a:srgbClr val="0070C0"/>
                </a:solidFill>
                <a:latin typeface="Arial" panose="020B0604020202020204"/>
                <a:cs typeface="Arial" panose="020B0604020202020204"/>
              </a:rPr>
              <a:t> </a:t>
            </a:r>
            <a:r>
              <a:rPr sz="1050" b="1" spc="20" dirty="0">
                <a:solidFill>
                  <a:srgbClr val="0070C0"/>
                </a:solidFill>
                <a:latin typeface="Arial" panose="020B0604020202020204"/>
                <a:cs typeface="Arial" panose="020B0604020202020204"/>
              </a:rPr>
              <a:t>Buy:</a:t>
            </a:r>
            <a:endParaRPr sz="1050">
              <a:solidFill>
                <a:srgbClr val="0070C0"/>
              </a:solidFill>
              <a:latin typeface="Arial" panose="020B0604020202020204"/>
              <a:cs typeface="Arial" panose="020B0604020202020204"/>
            </a:endParaRPr>
          </a:p>
          <a:p>
            <a:pPr marL="181610" marR="5080" algn="just">
              <a:lnSpc>
                <a:spcPct val="113000"/>
              </a:lnSpc>
              <a:spcBef>
                <a:spcPts val="565"/>
              </a:spcBef>
            </a:pPr>
            <a:r>
              <a:rPr sz="850" spc="-5" dirty="0">
                <a:solidFill>
                  <a:srgbClr val="3E3E3E"/>
                </a:solidFill>
                <a:latin typeface="Arial" panose="020B0604020202020204"/>
                <a:cs typeface="Arial" panose="020B0604020202020204"/>
                <a:sym typeface="+mn-ea"/>
              </a:rPr>
              <a:t>CF Industries should benefit from higher expected global demand for nitrogen fertilizers. The  company expects demand for nitrogen to remain strong this year. Strong crop commodity  prices are contributing to higher demand globally. Industrial demand has also recovered from  the pandemic-related disruptions in April and May. In 2021, demand for nitrogen is expected  to be driven by higher corn acres in the United States. The company projects around 90-92  million planted corn acres in the United States in 2021. Demand in Canada is also expected to  be fueled by increased canola plantings. CF Industries also sees continued strong demand for  urea imports from Brazil and India. Lack of active domestic urea production and improved  farm economics are likely to increase demand in Brazil this year. Urea tender volumes are  also expected remain healthy in India in 2021.</a:t>
            </a:r>
            <a:endParaRPr sz="850">
              <a:latin typeface="Arial" panose="020B0604020202020204"/>
              <a:cs typeface="Arial" panose="020B0604020202020204"/>
            </a:endParaRPr>
          </a:p>
        </p:txBody>
      </p:sp>
      <p:sp>
        <p:nvSpPr>
          <p:cNvPr id="4" name="object 4"/>
          <p:cNvSpPr/>
          <p:nvPr/>
        </p:nvSpPr>
        <p:spPr>
          <a:xfrm>
            <a:off x="319304" y="2446788"/>
            <a:ext cx="115302" cy="92242"/>
          </a:xfrm>
          <a:prstGeom prst="rect">
            <a:avLst/>
          </a:prstGeom>
          <a:solidFill>
            <a:schemeClr val="accent1"/>
          </a:solidFill>
        </p:spPr>
        <p:txBody>
          <a:bodyPr wrap="square" lIns="0" tIns="0" rIns="0" bIns="0" rtlCol="0"/>
          <a:lstStyle/>
          <a:p/>
        </p:txBody>
      </p:sp>
      <p:sp>
        <p:nvSpPr>
          <p:cNvPr id="5" name="object 5"/>
          <p:cNvSpPr/>
          <p:nvPr/>
        </p:nvSpPr>
        <p:spPr>
          <a:xfrm>
            <a:off x="319304" y="3451091"/>
            <a:ext cx="115302" cy="92242"/>
          </a:xfrm>
          <a:prstGeom prst="rect">
            <a:avLst/>
          </a:prstGeom>
          <a:solidFill>
            <a:schemeClr val="accent1"/>
          </a:solidFill>
        </p:spPr>
        <p:txBody>
          <a:bodyPr wrap="square" lIns="0" tIns="0" rIns="0" bIns="0" rtlCol="0"/>
          <a:lstStyle/>
          <a:p/>
        </p:txBody>
      </p:sp>
      <p:sp>
        <p:nvSpPr>
          <p:cNvPr id="6" name="object 6"/>
          <p:cNvSpPr/>
          <p:nvPr/>
        </p:nvSpPr>
        <p:spPr>
          <a:xfrm>
            <a:off x="319304" y="4300454"/>
            <a:ext cx="115302" cy="92242"/>
          </a:xfrm>
          <a:prstGeom prst="rect">
            <a:avLst/>
          </a:prstGeom>
          <a:solidFill>
            <a:schemeClr val="accent1"/>
          </a:solidFill>
        </p:spPr>
        <p:txBody>
          <a:bodyPr wrap="square" lIns="0" tIns="0" rIns="0" bIns="0" rtlCol="0"/>
          <a:lstStyle/>
          <a:p/>
        </p:txBody>
      </p:sp>
      <p:sp>
        <p:nvSpPr>
          <p:cNvPr id="9" name="object 9"/>
          <p:cNvSpPr txBox="1"/>
          <p:nvPr/>
        </p:nvSpPr>
        <p:spPr>
          <a:xfrm>
            <a:off x="497940" y="2373429"/>
            <a:ext cx="6802755" cy="2645410"/>
          </a:xfrm>
          <a:prstGeom prst="rect">
            <a:avLst/>
          </a:prstGeom>
        </p:spPr>
        <p:txBody>
          <a:bodyPr vert="horz" wrap="square" lIns="0" tIns="12700" rIns="0" bIns="0" rtlCol="0">
            <a:spAutoFit/>
          </a:bodyPr>
          <a:lstStyle/>
          <a:p>
            <a:pPr marL="12700" marR="2284095" algn="just">
              <a:lnSpc>
                <a:spcPct val="113000"/>
              </a:lnSpc>
              <a:spcBef>
                <a:spcPts val="100"/>
              </a:spcBef>
            </a:pPr>
            <a:r>
              <a:rPr sz="850" spc="-5" dirty="0">
                <a:solidFill>
                  <a:srgbClr val="3E3E3E"/>
                </a:solidFill>
                <a:latin typeface="Arial" panose="020B0604020202020204"/>
                <a:cs typeface="Arial" panose="020B0604020202020204"/>
                <a:sym typeface="+mn-ea"/>
              </a:rPr>
              <a:t>While CF Industries bore the brunt of lower nitrogen prices in 2020, it is expected to benefit  from</a:t>
            </a:r>
            <a:r>
              <a:rPr sz="850" spc="140" dirty="0">
                <a:solidFill>
                  <a:srgbClr val="3E3E3E"/>
                </a:solidFill>
                <a:latin typeface="Arial" panose="020B0604020202020204"/>
                <a:cs typeface="Arial" panose="020B0604020202020204"/>
                <a:sym typeface="+mn-ea"/>
              </a:rPr>
              <a:t> </a:t>
            </a:r>
            <a:r>
              <a:rPr sz="850" spc="-5" dirty="0">
                <a:solidFill>
                  <a:srgbClr val="3E3E3E"/>
                </a:solidFill>
                <a:latin typeface="Arial" panose="020B0604020202020204"/>
                <a:cs typeface="Arial" panose="020B0604020202020204"/>
                <a:sym typeface="+mn-ea"/>
              </a:rPr>
              <a:t>a</a:t>
            </a:r>
            <a:r>
              <a:rPr sz="850" spc="90" dirty="0">
                <a:solidFill>
                  <a:srgbClr val="3E3E3E"/>
                </a:solidFill>
                <a:latin typeface="Arial" panose="020B0604020202020204"/>
                <a:cs typeface="Arial" panose="020B0604020202020204"/>
                <a:sym typeface="+mn-ea"/>
              </a:rPr>
              <a:t> </a:t>
            </a:r>
            <a:r>
              <a:rPr sz="850" spc="-5" dirty="0">
                <a:solidFill>
                  <a:srgbClr val="3E3E3E"/>
                </a:solidFill>
                <a:latin typeface="Arial" panose="020B0604020202020204"/>
                <a:cs typeface="Arial" panose="020B0604020202020204"/>
                <a:sym typeface="+mn-ea"/>
              </a:rPr>
              <a:t>recovery</a:t>
            </a:r>
            <a:r>
              <a:rPr sz="850" spc="95" dirty="0">
                <a:solidFill>
                  <a:srgbClr val="3E3E3E"/>
                </a:solidFill>
                <a:latin typeface="Arial" panose="020B0604020202020204"/>
                <a:cs typeface="Arial" panose="020B0604020202020204"/>
                <a:sym typeface="+mn-ea"/>
              </a:rPr>
              <a:t> </a:t>
            </a:r>
            <a:r>
              <a:rPr sz="850" spc="-5" dirty="0">
                <a:solidFill>
                  <a:srgbClr val="3E3E3E"/>
                </a:solidFill>
                <a:latin typeface="Arial" panose="020B0604020202020204"/>
                <a:cs typeface="Arial" panose="020B0604020202020204"/>
                <a:sym typeface="+mn-ea"/>
              </a:rPr>
              <a:t>in</a:t>
            </a:r>
            <a:r>
              <a:rPr sz="850" spc="85" dirty="0">
                <a:solidFill>
                  <a:srgbClr val="3E3E3E"/>
                </a:solidFill>
                <a:latin typeface="Arial" panose="020B0604020202020204"/>
                <a:cs typeface="Arial" panose="020B0604020202020204"/>
                <a:sym typeface="+mn-ea"/>
              </a:rPr>
              <a:t> </a:t>
            </a:r>
            <a:r>
              <a:rPr sz="850" spc="-5" dirty="0">
                <a:solidFill>
                  <a:srgbClr val="3E3E3E"/>
                </a:solidFill>
                <a:latin typeface="Arial" panose="020B0604020202020204"/>
                <a:cs typeface="Arial" panose="020B0604020202020204"/>
                <a:sym typeface="+mn-ea"/>
              </a:rPr>
              <a:t>prices</a:t>
            </a:r>
            <a:r>
              <a:rPr sz="850" spc="55" dirty="0">
                <a:solidFill>
                  <a:srgbClr val="3E3E3E"/>
                </a:solidFill>
                <a:latin typeface="Arial" panose="020B0604020202020204"/>
                <a:cs typeface="Arial" panose="020B0604020202020204"/>
                <a:sym typeface="+mn-ea"/>
              </a:rPr>
              <a:t> </a:t>
            </a:r>
            <a:r>
              <a:rPr sz="850" spc="-5" dirty="0">
                <a:solidFill>
                  <a:srgbClr val="3E3E3E"/>
                </a:solidFill>
                <a:latin typeface="Arial" panose="020B0604020202020204"/>
                <a:cs typeface="Arial" panose="020B0604020202020204"/>
                <a:sym typeface="+mn-ea"/>
              </a:rPr>
              <a:t>this</a:t>
            </a:r>
            <a:r>
              <a:rPr sz="850" spc="90" dirty="0">
                <a:solidFill>
                  <a:srgbClr val="3E3E3E"/>
                </a:solidFill>
                <a:latin typeface="Arial" panose="020B0604020202020204"/>
                <a:cs typeface="Arial" panose="020B0604020202020204"/>
                <a:sym typeface="+mn-ea"/>
              </a:rPr>
              <a:t> </a:t>
            </a:r>
            <a:r>
              <a:rPr sz="850" spc="-5" dirty="0">
                <a:solidFill>
                  <a:srgbClr val="3E3E3E"/>
                </a:solidFill>
                <a:latin typeface="Arial" panose="020B0604020202020204"/>
                <a:cs typeface="Arial" panose="020B0604020202020204"/>
                <a:sym typeface="+mn-ea"/>
              </a:rPr>
              <a:t>year.</a:t>
            </a:r>
            <a:r>
              <a:rPr sz="850" spc="70" dirty="0">
                <a:solidFill>
                  <a:srgbClr val="3E3E3E"/>
                </a:solidFill>
                <a:latin typeface="Arial" panose="020B0604020202020204"/>
                <a:cs typeface="Arial" panose="020B0604020202020204"/>
                <a:sym typeface="+mn-ea"/>
              </a:rPr>
              <a:t> </a:t>
            </a:r>
            <a:r>
              <a:rPr sz="850" spc="-5" dirty="0">
                <a:solidFill>
                  <a:srgbClr val="3E3E3E"/>
                </a:solidFill>
                <a:latin typeface="Arial" panose="020B0604020202020204"/>
                <a:cs typeface="Arial" panose="020B0604020202020204"/>
                <a:sym typeface="+mn-ea"/>
              </a:rPr>
              <a:t>Nitrogen</a:t>
            </a:r>
            <a:r>
              <a:rPr sz="850" spc="80" dirty="0">
                <a:solidFill>
                  <a:srgbClr val="3E3E3E"/>
                </a:solidFill>
                <a:latin typeface="Arial" panose="020B0604020202020204"/>
                <a:cs typeface="Arial" panose="020B0604020202020204"/>
                <a:sym typeface="+mn-ea"/>
              </a:rPr>
              <a:t> </a:t>
            </a:r>
            <a:r>
              <a:rPr sz="850" spc="-5" dirty="0">
                <a:solidFill>
                  <a:srgbClr val="3E3E3E"/>
                </a:solidFill>
                <a:latin typeface="Arial" panose="020B0604020202020204"/>
                <a:cs typeface="Arial" panose="020B0604020202020204"/>
                <a:sym typeface="+mn-ea"/>
              </a:rPr>
              <a:t>prices,</a:t>
            </a:r>
            <a:r>
              <a:rPr sz="850" spc="65" dirty="0">
                <a:solidFill>
                  <a:srgbClr val="3E3E3E"/>
                </a:solidFill>
                <a:latin typeface="Arial" panose="020B0604020202020204"/>
                <a:cs typeface="Arial" panose="020B0604020202020204"/>
                <a:sym typeface="+mn-ea"/>
              </a:rPr>
              <a:t> </a:t>
            </a:r>
            <a:r>
              <a:rPr sz="850" spc="-5" dirty="0">
                <a:solidFill>
                  <a:srgbClr val="3E3E3E"/>
                </a:solidFill>
                <a:latin typeface="Arial" panose="020B0604020202020204"/>
                <a:cs typeface="Arial" panose="020B0604020202020204"/>
                <a:sym typeface="+mn-ea"/>
              </a:rPr>
              <a:t>in</a:t>
            </a:r>
            <a:r>
              <a:rPr sz="850" spc="80" dirty="0">
                <a:solidFill>
                  <a:srgbClr val="3E3E3E"/>
                </a:solidFill>
                <a:latin typeface="Arial" panose="020B0604020202020204"/>
                <a:cs typeface="Arial" panose="020B0604020202020204"/>
                <a:sym typeface="+mn-ea"/>
              </a:rPr>
              <a:t> </a:t>
            </a:r>
            <a:r>
              <a:rPr sz="850" spc="-5" dirty="0">
                <a:solidFill>
                  <a:srgbClr val="3E3E3E"/>
                </a:solidFill>
                <a:latin typeface="Arial" panose="020B0604020202020204"/>
                <a:cs typeface="Arial" panose="020B0604020202020204"/>
                <a:sym typeface="+mn-ea"/>
              </a:rPr>
              <a:t>2020,</a:t>
            </a:r>
            <a:r>
              <a:rPr sz="850" spc="75" dirty="0">
                <a:solidFill>
                  <a:srgbClr val="3E3E3E"/>
                </a:solidFill>
                <a:latin typeface="Arial" panose="020B0604020202020204"/>
                <a:cs typeface="Arial" panose="020B0604020202020204"/>
                <a:sym typeface="+mn-ea"/>
              </a:rPr>
              <a:t> </a:t>
            </a:r>
            <a:r>
              <a:rPr sz="850" spc="-5" dirty="0">
                <a:solidFill>
                  <a:srgbClr val="3E3E3E"/>
                </a:solidFill>
                <a:latin typeface="Arial" panose="020B0604020202020204"/>
                <a:cs typeface="Arial" panose="020B0604020202020204"/>
                <a:sym typeface="+mn-ea"/>
              </a:rPr>
              <a:t>were</a:t>
            </a:r>
            <a:r>
              <a:rPr sz="850" spc="55" dirty="0">
                <a:solidFill>
                  <a:srgbClr val="3E3E3E"/>
                </a:solidFill>
                <a:latin typeface="Arial" panose="020B0604020202020204"/>
                <a:cs typeface="Arial" panose="020B0604020202020204"/>
                <a:sym typeface="+mn-ea"/>
              </a:rPr>
              <a:t> </a:t>
            </a:r>
            <a:r>
              <a:rPr sz="850" spc="-5" dirty="0">
                <a:solidFill>
                  <a:srgbClr val="3E3E3E"/>
                </a:solidFill>
                <a:latin typeface="Arial" panose="020B0604020202020204"/>
                <a:cs typeface="Arial" panose="020B0604020202020204"/>
                <a:sym typeface="+mn-ea"/>
              </a:rPr>
              <a:t>affected</a:t>
            </a:r>
            <a:r>
              <a:rPr sz="850" spc="90" dirty="0">
                <a:solidFill>
                  <a:srgbClr val="3E3E3E"/>
                </a:solidFill>
                <a:latin typeface="Arial" panose="020B0604020202020204"/>
                <a:cs typeface="Arial" panose="020B0604020202020204"/>
                <a:sym typeface="+mn-ea"/>
              </a:rPr>
              <a:t> </a:t>
            </a:r>
            <a:r>
              <a:rPr sz="850" spc="-5" dirty="0">
                <a:solidFill>
                  <a:srgbClr val="3E3E3E"/>
                </a:solidFill>
                <a:latin typeface="Arial" panose="020B0604020202020204"/>
                <a:cs typeface="Arial" panose="020B0604020202020204"/>
                <a:sym typeface="+mn-ea"/>
              </a:rPr>
              <a:t>by</a:t>
            </a:r>
            <a:r>
              <a:rPr sz="850" spc="90" dirty="0">
                <a:solidFill>
                  <a:srgbClr val="3E3E3E"/>
                </a:solidFill>
                <a:latin typeface="Arial" panose="020B0604020202020204"/>
                <a:cs typeface="Arial" panose="020B0604020202020204"/>
                <a:sym typeface="+mn-ea"/>
              </a:rPr>
              <a:t> </a:t>
            </a:r>
            <a:r>
              <a:rPr sz="850" spc="-5" dirty="0">
                <a:solidFill>
                  <a:srgbClr val="3E3E3E"/>
                </a:solidFill>
                <a:latin typeface="Arial" panose="020B0604020202020204"/>
                <a:cs typeface="Arial" panose="020B0604020202020204"/>
                <a:sym typeface="+mn-ea"/>
              </a:rPr>
              <a:t>greater</a:t>
            </a:r>
            <a:r>
              <a:rPr sz="850" spc="50" dirty="0">
                <a:solidFill>
                  <a:srgbClr val="3E3E3E"/>
                </a:solidFill>
                <a:latin typeface="Arial" panose="020B0604020202020204"/>
                <a:cs typeface="Arial" panose="020B0604020202020204"/>
                <a:sym typeface="+mn-ea"/>
              </a:rPr>
              <a:t> </a:t>
            </a:r>
            <a:r>
              <a:rPr sz="850" spc="-5" dirty="0">
                <a:solidFill>
                  <a:srgbClr val="3E3E3E"/>
                </a:solidFill>
                <a:latin typeface="Arial" panose="020B0604020202020204"/>
                <a:cs typeface="Arial" panose="020B0604020202020204"/>
                <a:sym typeface="+mn-ea"/>
              </a:rPr>
              <a:t>global</a:t>
            </a:r>
            <a:endParaRPr sz="850">
              <a:latin typeface="Arial" panose="020B0604020202020204"/>
              <a:cs typeface="Arial" panose="020B0604020202020204"/>
            </a:endParaRPr>
          </a:p>
          <a:p>
            <a:pPr marL="12700" marR="6350" algn="just">
              <a:lnSpc>
                <a:spcPct val="113000"/>
              </a:lnSpc>
            </a:pPr>
            <a:r>
              <a:rPr sz="850" spc="-5" dirty="0">
                <a:solidFill>
                  <a:srgbClr val="3E3E3E"/>
                </a:solidFill>
                <a:latin typeface="Arial" panose="020B0604020202020204"/>
                <a:cs typeface="Arial" panose="020B0604020202020204"/>
                <a:sym typeface="+mn-ea"/>
              </a:rPr>
              <a:t>supply availability due to increased global operating rates. Moreover, lower global energy prices put pressure on prices last year. However,  the company expects a recovery in nitrogen pricing in 2021 on the back of lower supply resulting from reduced operating rates across Europe  and Asia. Prices are also expected to gain support from higher commodity crop futures prices. As such, higher nitrogen prices are expected to  support the company’s bottom line.</a:t>
            </a:r>
            <a:endParaRPr sz="850">
              <a:latin typeface="Arial" panose="020B0604020202020204"/>
              <a:cs typeface="Arial" panose="020B0604020202020204"/>
            </a:endParaRPr>
          </a:p>
          <a:p>
            <a:pPr>
              <a:lnSpc>
                <a:spcPct val="100000"/>
              </a:lnSpc>
              <a:spcBef>
                <a:spcPts val="45"/>
              </a:spcBef>
            </a:pPr>
            <a:endParaRPr sz="850">
              <a:latin typeface="Times New Roman" panose="02020603050405020304"/>
              <a:cs typeface="Times New Roman" panose="02020603050405020304"/>
            </a:endParaRPr>
          </a:p>
          <a:p>
            <a:pPr marL="12700" marR="11430" algn="just">
              <a:lnSpc>
                <a:spcPct val="113000"/>
              </a:lnSpc>
            </a:pPr>
            <a:r>
              <a:rPr sz="850" spc="-5" dirty="0">
                <a:solidFill>
                  <a:srgbClr val="3E3E3E"/>
                </a:solidFill>
                <a:latin typeface="Arial" panose="020B0604020202020204"/>
                <a:cs typeface="Arial" panose="020B0604020202020204"/>
                <a:sym typeface="+mn-ea"/>
              </a:rPr>
              <a:t>The company remains committed to boost shareholders’ value by leveraging strong cash flows. CF Industries generated operating cash  flows of roughly $1.2 billion and free cash flow of $748 million in 2020. The company also paid dividend worth $258 million in 2020. Moreover,  the company is currently executing a $1 billion share repurchase program that is authorized through 2021. It repurchased 2.6 million shares  worth $100 million in 2020. It has bought back around 10.2 million shares for $437 million since the announcement of the current share  repurchase authorization in February 2019.</a:t>
            </a:r>
            <a:endParaRPr sz="850">
              <a:latin typeface="Arial" panose="020B0604020202020204"/>
              <a:cs typeface="Arial" panose="020B0604020202020204"/>
            </a:endParaRPr>
          </a:p>
          <a:p>
            <a:pPr>
              <a:lnSpc>
                <a:spcPct val="100000"/>
              </a:lnSpc>
              <a:spcBef>
                <a:spcPts val="45"/>
              </a:spcBef>
            </a:pPr>
            <a:endParaRPr sz="850">
              <a:latin typeface="Times New Roman" panose="02020603050405020304"/>
              <a:cs typeface="Times New Roman" panose="02020603050405020304"/>
            </a:endParaRPr>
          </a:p>
          <a:p>
            <a:pPr marL="12700" marR="5080" algn="just">
              <a:lnSpc>
                <a:spcPct val="113000"/>
              </a:lnSpc>
            </a:pPr>
            <a:r>
              <a:rPr sz="850" spc="-5" dirty="0">
                <a:solidFill>
                  <a:srgbClr val="3E3E3E"/>
                </a:solidFill>
                <a:latin typeface="Arial" panose="020B0604020202020204"/>
                <a:cs typeface="Arial" panose="020B0604020202020204"/>
                <a:sym typeface="+mn-ea"/>
              </a:rPr>
              <a:t>CF Industries is taking actions to de-leverage its balance sheet. Its long-term debt of $3,712 million at the end of the fourth quarter of 2020 fell  from $3,960 million at the end of the third quarter. Also, its cash and cash equivalents jumped around 138% year over year to $683 million at  the end of 2020. The company has also decided to repay the $250 million of Senior Secured Notes due December 2021, which will lower its  interest expenses. Further, its time-interest-earned ratio of 3.6 at the end of the fourth quarter rose from 3.3 in the prior quarter. As such, the  company appears to have lower default risk.</a:t>
            </a:r>
            <a:endParaRPr sz="850">
              <a:latin typeface="Arial" panose="020B0604020202020204"/>
              <a:cs typeface="Arial" panose="020B0604020202020204"/>
            </a:endParaRPr>
          </a:p>
        </p:txBody>
      </p:sp>
      <p:sp>
        <p:nvSpPr>
          <p:cNvPr id="11" name="object 11"/>
          <p:cNvSpPr/>
          <p:nvPr/>
        </p:nvSpPr>
        <p:spPr>
          <a:xfrm>
            <a:off x="5227387" y="675773"/>
            <a:ext cx="0" cy="1137920"/>
          </a:xfrm>
          <a:custGeom>
            <a:avLst/>
            <a:gdLst/>
            <a:ahLst/>
            <a:cxnLst/>
            <a:rect l="l" t="t" r="r" b="b"/>
            <a:pathLst>
              <a:path h="1137920">
                <a:moveTo>
                  <a:pt x="0" y="0"/>
                </a:moveTo>
                <a:lnTo>
                  <a:pt x="0" y="1137652"/>
                </a:lnTo>
              </a:path>
            </a:pathLst>
          </a:custGeom>
          <a:ln w="15373">
            <a:solidFill>
              <a:srgbClr val="38829D"/>
            </a:solidFill>
          </a:ln>
        </p:spPr>
        <p:txBody>
          <a:bodyPr wrap="square" lIns="0" tIns="0" rIns="0" bIns="0" rtlCol="0"/>
          <a:lstStyle/>
          <a:p/>
        </p:txBody>
      </p:sp>
      <p:sp>
        <p:nvSpPr>
          <p:cNvPr id="13" name="object 13"/>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14" name="object 14"/>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15" name="object 15"/>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16" name="object 16"/>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17" name="object 17"/>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21" name="object 21"/>
          <p:cNvSpPr txBox="1"/>
          <p:nvPr/>
        </p:nvSpPr>
        <p:spPr>
          <a:xfrm>
            <a:off x="6567571" y="10321926"/>
            <a:ext cx="654050" cy="132080"/>
          </a:xfrm>
          <a:prstGeom prst="rect">
            <a:avLst/>
          </a:prstGeom>
        </p:spPr>
        <p:txBody>
          <a:bodyPr vert="horz" wrap="square" lIns="0" tIns="1905" rIns="0" bIns="0" rtlCol="0">
            <a:spAutoFit/>
          </a:bodyPr>
          <a:lstStyle/>
          <a:p>
            <a:pPr marL="12700">
              <a:lnSpc>
                <a:spcPct val="100000"/>
              </a:lnSpc>
              <a:spcBef>
                <a:spcPts val="15"/>
              </a:spcBef>
            </a:pPr>
            <a:r>
              <a:rPr sz="850" b="1" spc="-5" dirty="0">
                <a:solidFill>
                  <a:srgbClr val="CACACA"/>
                </a:solidFill>
                <a:latin typeface="Arial" panose="020B0604020202020204"/>
                <a:cs typeface="Arial" panose="020B0604020202020204"/>
              </a:rPr>
              <a:t>Page </a:t>
            </a:r>
            <a:fld id="{81D60167-4931-47E6-BA6A-407CBD079E47}" type="slidenum">
              <a:rPr sz="850" b="1" spc="-5" dirty="0">
                <a:solidFill>
                  <a:srgbClr val="CACACA"/>
                </a:solidFill>
                <a:latin typeface="Arial" panose="020B0604020202020204"/>
                <a:cs typeface="Arial" panose="020B0604020202020204"/>
              </a:rPr>
            </a:fld>
            <a:r>
              <a:rPr sz="850" b="1" spc="-5" dirty="0">
                <a:solidFill>
                  <a:srgbClr val="CACACA"/>
                </a:solidFill>
                <a:latin typeface="Arial" panose="020B0604020202020204"/>
                <a:cs typeface="Arial" panose="020B0604020202020204"/>
              </a:rPr>
              <a:t> of</a:t>
            </a:r>
            <a:r>
              <a:rPr sz="850" b="1" spc="-65" dirty="0">
                <a:solidFill>
                  <a:srgbClr val="CACACA"/>
                </a:solidFill>
                <a:latin typeface="Arial" panose="020B0604020202020204"/>
                <a:cs typeface="Arial" panose="020B0604020202020204"/>
              </a:rPr>
              <a:t>  </a:t>
            </a:r>
            <a:r>
              <a:rPr lang="en-US" sz="850" b="1" spc="-65" dirty="0">
                <a:solidFill>
                  <a:srgbClr val="CACACA"/>
                </a:solidFill>
                <a:latin typeface="Arial" panose="020B0604020202020204"/>
                <a:cs typeface="Arial" panose="020B0604020202020204"/>
              </a:rPr>
              <a:t>6</a:t>
            </a:r>
            <a:endParaRPr lang="en-US" sz="850" b="1" spc="-65" dirty="0">
              <a:solidFill>
                <a:srgbClr val="CACACA"/>
              </a:solidFill>
              <a:latin typeface="Arial" panose="020B0604020202020204"/>
              <a:cs typeface="Arial" panose="020B0604020202020204"/>
            </a:endParaRPr>
          </a:p>
        </p:txBody>
      </p:sp>
      <p:sp>
        <p:nvSpPr>
          <p:cNvPr id="22" name="object 4"/>
          <p:cNvSpPr/>
          <p:nvPr/>
        </p:nvSpPr>
        <p:spPr>
          <a:xfrm>
            <a:off x="319304" y="706888"/>
            <a:ext cx="115302" cy="92242"/>
          </a:xfrm>
          <a:prstGeom prst="rect">
            <a:avLst/>
          </a:prstGeom>
          <a:solidFill>
            <a:schemeClr val="accent1"/>
          </a:solidFill>
        </p:spPr>
        <p:txBody>
          <a:bodyPr wrap="square" lIns="0" tIns="0" rIns="0" bIns="0" rtlCol="0"/>
          <a:p/>
        </p:txBody>
      </p:sp>
      <p:sp>
        <p:nvSpPr>
          <p:cNvPr id="23" name="object 20"/>
          <p:cNvSpPr txBox="1">
            <a:spLocks noGrp="1"/>
          </p:cNvSpPr>
          <p:nvPr/>
        </p:nvSpPr>
        <p:spPr>
          <a:xfrm>
            <a:off x="257810" y="10328910"/>
            <a:ext cx="2713355"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24" name="object 21"/>
          <p:cNvSpPr txBox="1"/>
          <p:nvPr/>
        </p:nvSpPr>
        <p:spPr>
          <a:xfrm>
            <a:off x="3948430" y="10328910"/>
            <a:ext cx="152717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sym typeface="+mn-ea"/>
                <a:hlinkClick r:id="rId2"/>
              </a:rPr>
              <a:t>www.seabridgefintech.com/</a:t>
            </a:r>
            <a:endParaRPr sz="850">
              <a:latin typeface="Arial" panose="020B0604020202020204"/>
              <a:cs typeface="Arial" panose="020B0604020202020204"/>
            </a:endParaRPr>
          </a:p>
        </p:txBody>
      </p:sp>
      <p:sp>
        <p:nvSpPr>
          <p:cNvPr id="19" name="object 8"/>
          <p:cNvSpPr txBox="1"/>
          <p:nvPr/>
        </p:nvSpPr>
        <p:spPr>
          <a:xfrm>
            <a:off x="5376110" y="624639"/>
            <a:ext cx="1812289" cy="1524635"/>
          </a:xfrm>
          <a:prstGeom prst="rect">
            <a:avLst/>
          </a:prstGeom>
        </p:spPr>
        <p:txBody>
          <a:bodyPr vert="horz" wrap="square" lIns="0" tIns="50800" rIns="0" bIns="0" rtlCol="0">
            <a:spAutoFit/>
          </a:bodyPr>
          <a:p>
            <a:pPr marL="12700" marR="5080">
              <a:lnSpc>
                <a:spcPct val="80000"/>
              </a:lnSpc>
              <a:spcBef>
                <a:spcPts val="400"/>
              </a:spcBef>
            </a:pPr>
            <a:r>
              <a:rPr sz="1200" spc="5" dirty="0">
                <a:solidFill>
                  <a:srgbClr val="3E3E3E"/>
                </a:solidFill>
                <a:latin typeface="Arial" panose="020B0604020202020204"/>
                <a:cs typeface="Arial" panose="020B0604020202020204"/>
              </a:rPr>
              <a:t>CF </a:t>
            </a:r>
            <a:r>
              <a:rPr sz="1200" dirty="0">
                <a:solidFill>
                  <a:srgbClr val="3E3E3E"/>
                </a:solidFill>
                <a:latin typeface="Arial" panose="020B0604020202020204"/>
                <a:cs typeface="Arial" panose="020B0604020202020204"/>
              </a:rPr>
              <a:t>Industries is well  </a:t>
            </a:r>
            <a:r>
              <a:rPr sz="1200" spc="5" dirty="0">
                <a:solidFill>
                  <a:srgbClr val="3E3E3E"/>
                </a:solidFill>
                <a:latin typeface="Arial" panose="020B0604020202020204"/>
                <a:cs typeface="Arial" panose="020B0604020202020204"/>
              </a:rPr>
              <a:t>placed </a:t>
            </a:r>
            <a:r>
              <a:rPr sz="1200" dirty="0">
                <a:solidFill>
                  <a:srgbClr val="3E3E3E"/>
                </a:solidFill>
                <a:latin typeface="Arial" panose="020B0604020202020204"/>
                <a:cs typeface="Arial" panose="020B0604020202020204"/>
              </a:rPr>
              <a:t>to benefit </a:t>
            </a:r>
            <a:r>
              <a:rPr sz="1200" spc="5" dirty="0">
                <a:solidFill>
                  <a:srgbClr val="3E3E3E"/>
                </a:solidFill>
                <a:latin typeface="Arial" panose="020B0604020202020204"/>
                <a:cs typeface="Arial" panose="020B0604020202020204"/>
              </a:rPr>
              <a:t>from  </a:t>
            </a:r>
            <a:r>
              <a:rPr sz="1200" dirty="0">
                <a:solidFill>
                  <a:srgbClr val="3E3E3E"/>
                </a:solidFill>
                <a:latin typeface="Arial" panose="020B0604020202020204"/>
                <a:cs typeface="Arial" panose="020B0604020202020204"/>
              </a:rPr>
              <a:t>higher nitrogen </a:t>
            </a:r>
            <a:r>
              <a:rPr sz="1200" spc="5" dirty="0">
                <a:solidFill>
                  <a:srgbClr val="3E3E3E"/>
                </a:solidFill>
                <a:latin typeface="Arial" panose="020B0604020202020204"/>
                <a:cs typeface="Arial" panose="020B0604020202020204"/>
              </a:rPr>
              <a:t>demand</a:t>
            </a:r>
            <a:r>
              <a:rPr sz="1200" spc="-20" dirty="0">
                <a:solidFill>
                  <a:srgbClr val="3E3E3E"/>
                </a:solidFill>
                <a:latin typeface="Arial" panose="020B0604020202020204"/>
                <a:cs typeface="Arial" panose="020B0604020202020204"/>
              </a:rPr>
              <a:t> </a:t>
            </a:r>
            <a:r>
              <a:rPr sz="1200" dirty="0">
                <a:solidFill>
                  <a:srgbClr val="3E3E3E"/>
                </a:solidFill>
                <a:latin typeface="Arial" panose="020B0604020202020204"/>
                <a:cs typeface="Arial" panose="020B0604020202020204"/>
              </a:rPr>
              <a:t>in  </a:t>
            </a:r>
            <a:r>
              <a:rPr sz="1200" spc="5" dirty="0">
                <a:solidFill>
                  <a:srgbClr val="3E3E3E"/>
                </a:solidFill>
                <a:latin typeface="Arial" panose="020B0604020202020204"/>
                <a:cs typeface="Arial" panose="020B0604020202020204"/>
              </a:rPr>
              <a:t>major markets. </a:t>
            </a:r>
            <a:r>
              <a:rPr sz="1200" dirty="0">
                <a:solidFill>
                  <a:srgbClr val="3E3E3E"/>
                </a:solidFill>
                <a:latin typeface="Arial" panose="020B0604020202020204"/>
                <a:cs typeface="Arial" panose="020B0604020202020204"/>
              </a:rPr>
              <a:t>It </a:t>
            </a:r>
            <a:r>
              <a:rPr sz="1200" spc="5" dirty="0">
                <a:solidFill>
                  <a:srgbClr val="3E3E3E"/>
                </a:solidFill>
                <a:latin typeface="Arial" panose="020B0604020202020204"/>
                <a:cs typeface="Arial" panose="020B0604020202020204"/>
              </a:rPr>
              <a:t>should  </a:t>
            </a:r>
            <a:r>
              <a:rPr sz="1200" dirty="0">
                <a:solidFill>
                  <a:srgbClr val="3E3E3E"/>
                </a:solidFill>
                <a:latin typeface="Arial" panose="020B0604020202020204"/>
                <a:cs typeface="Arial" panose="020B0604020202020204"/>
              </a:rPr>
              <a:t>also </a:t>
            </a:r>
            <a:r>
              <a:rPr sz="1200" spc="5" dirty="0">
                <a:solidFill>
                  <a:srgbClr val="3E3E3E"/>
                </a:solidFill>
                <a:latin typeface="Arial" panose="020B0604020202020204"/>
                <a:cs typeface="Arial" panose="020B0604020202020204"/>
              </a:rPr>
              <a:t>gain from a recovery  </a:t>
            </a:r>
            <a:r>
              <a:rPr sz="1200" dirty="0">
                <a:solidFill>
                  <a:srgbClr val="3E3E3E"/>
                </a:solidFill>
                <a:latin typeface="Arial" panose="020B0604020202020204"/>
                <a:cs typeface="Arial" panose="020B0604020202020204"/>
              </a:rPr>
              <a:t>in nitrogen prices. </a:t>
            </a:r>
            <a:r>
              <a:rPr sz="1200" spc="5" dirty="0">
                <a:solidFill>
                  <a:srgbClr val="3E3E3E"/>
                </a:solidFill>
                <a:latin typeface="Arial" panose="020B0604020202020204"/>
                <a:cs typeface="Arial" panose="020B0604020202020204"/>
              </a:rPr>
              <a:t>The  company </a:t>
            </a:r>
            <a:r>
              <a:rPr sz="1200" dirty="0">
                <a:solidFill>
                  <a:srgbClr val="3E3E3E"/>
                </a:solidFill>
                <a:latin typeface="Arial" panose="020B0604020202020204"/>
                <a:cs typeface="Arial" panose="020B0604020202020204"/>
              </a:rPr>
              <a:t>is also  </a:t>
            </a:r>
            <a:r>
              <a:rPr sz="1200" spc="5" dirty="0">
                <a:solidFill>
                  <a:srgbClr val="3E3E3E"/>
                </a:solidFill>
                <a:latin typeface="Arial" panose="020B0604020202020204"/>
                <a:cs typeface="Arial" panose="020B0604020202020204"/>
              </a:rPr>
              <a:t>committed </a:t>
            </a:r>
            <a:r>
              <a:rPr sz="1200" dirty="0">
                <a:solidFill>
                  <a:srgbClr val="3E3E3E"/>
                </a:solidFill>
                <a:latin typeface="Arial" panose="020B0604020202020204"/>
                <a:cs typeface="Arial" panose="020B0604020202020204"/>
              </a:rPr>
              <a:t>to cut </a:t>
            </a:r>
            <a:r>
              <a:rPr sz="1200" spc="5" dirty="0">
                <a:solidFill>
                  <a:srgbClr val="3E3E3E"/>
                </a:solidFill>
                <a:latin typeface="Arial" panose="020B0604020202020204"/>
                <a:cs typeface="Arial" panose="020B0604020202020204"/>
              </a:rPr>
              <a:t>debt and  boost </a:t>
            </a:r>
            <a:r>
              <a:rPr sz="1200" dirty="0">
                <a:solidFill>
                  <a:srgbClr val="3E3E3E"/>
                </a:solidFill>
                <a:latin typeface="Arial" panose="020B0604020202020204"/>
                <a:cs typeface="Arial" panose="020B0604020202020204"/>
              </a:rPr>
              <a:t>shareholders’  value.</a:t>
            </a:r>
            <a:endParaRPr sz="1200">
              <a:latin typeface="Arial" panose="020B0604020202020204"/>
              <a:cs typeface="Arial" panose="020B0604020202020204"/>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5494" y="706521"/>
            <a:ext cx="115302" cy="92242"/>
          </a:xfrm>
          <a:prstGeom prst="rect">
            <a:avLst/>
          </a:prstGeom>
          <a:blipFill>
            <a:blip r:embed="rId1" cstate="print"/>
            <a:stretch>
              <a:fillRect/>
            </a:stretch>
          </a:blipFill>
        </p:spPr>
        <p:txBody>
          <a:bodyPr wrap="square" lIns="0" tIns="0" rIns="0" bIns="0" rtlCol="0"/>
          <a:lstStyle/>
          <a:p/>
        </p:txBody>
      </p:sp>
      <p:sp>
        <p:nvSpPr>
          <p:cNvPr id="3" name="object 3"/>
          <p:cNvSpPr txBox="1"/>
          <p:nvPr/>
        </p:nvSpPr>
        <p:spPr>
          <a:xfrm>
            <a:off x="302794" y="417094"/>
            <a:ext cx="4679950" cy="1283970"/>
          </a:xfrm>
          <a:prstGeom prst="rect">
            <a:avLst/>
          </a:prstGeom>
        </p:spPr>
        <p:txBody>
          <a:bodyPr vert="horz" wrap="square" lIns="0" tIns="17780" rIns="0" bIns="0" rtlCol="0">
            <a:spAutoFit/>
          </a:bodyPr>
          <a:lstStyle/>
          <a:p>
            <a:pPr marL="12700">
              <a:lnSpc>
                <a:spcPct val="100000"/>
              </a:lnSpc>
              <a:spcBef>
                <a:spcPts val="140"/>
              </a:spcBef>
            </a:pPr>
            <a:r>
              <a:rPr sz="1050" b="1" spc="20" dirty="0">
                <a:solidFill>
                  <a:srgbClr val="CC0000"/>
                </a:solidFill>
                <a:latin typeface="Arial" panose="020B0604020202020204"/>
                <a:cs typeface="Arial" panose="020B0604020202020204"/>
              </a:rPr>
              <a:t>Reasons To</a:t>
            </a:r>
            <a:r>
              <a:rPr sz="1050" b="1" spc="-5" dirty="0">
                <a:solidFill>
                  <a:srgbClr val="CC0000"/>
                </a:solidFill>
                <a:latin typeface="Arial" panose="020B0604020202020204"/>
                <a:cs typeface="Arial" panose="020B0604020202020204"/>
              </a:rPr>
              <a:t> </a:t>
            </a:r>
            <a:r>
              <a:rPr sz="1050" b="1" spc="15" dirty="0">
                <a:solidFill>
                  <a:srgbClr val="CC0000"/>
                </a:solidFill>
                <a:latin typeface="Arial" panose="020B0604020202020204"/>
                <a:cs typeface="Arial" panose="020B0604020202020204"/>
              </a:rPr>
              <a:t>Sell:</a:t>
            </a:r>
            <a:endParaRPr sz="1050">
              <a:latin typeface="Arial" panose="020B0604020202020204"/>
              <a:cs typeface="Arial" panose="020B0604020202020204"/>
            </a:endParaRPr>
          </a:p>
          <a:p>
            <a:pPr marL="181610" marR="5080">
              <a:lnSpc>
                <a:spcPct val="113000"/>
              </a:lnSpc>
              <a:spcBef>
                <a:spcPts val="565"/>
              </a:spcBef>
            </a:pPr>
            <a:r>
              <a:rPr sz="850" spc="-5" dirty="0">
                <a:solidFill>
                  <a:srgbClr val="3E3E3E"/>
                </a:solidFill>
                <a:latin typeface="Arial" panose="020B0604020202020204"/>
                <a:cs typeface="Arial" panose="020B0604020202020204"/>
                <a:sym typeface="+mn-ea"/>
              </a:rPr>
              <a:t>CF Industries has underperformed the industry it belongs to over a year. The company’s  shares are up 61.3% compared with the 79% rise of the industry. The company saw higher  sales volumes in 2020 on increased supply availability from higher starting inventories and  higher production. However, volumes are expected to decline in 2021 on a year-over-year  basis due to reduced year-end inventory and lower expected production. The company  expects sales volumes to decline to 19-19.5 million tons in 2021 from 20.3 million tons in  2020. This may impact the company’s top line.</a:t>
            </a:r>
            <a:endParaRPr sz="850">
              <a:latin typeface="Arial" panose="020B0604020202020204"/>
              <a:cs typeface="Arial" panose="020B0604020202020204"/>
            </a:endParaRPr>
          </a:p>
        </p:txBody>
      </p:sp>
      <p:sp>
        <p:nvSpPr>
          <p:cNvPr id="4" name="object 4"/>
          <p:cNvSpPr/>
          <p:nvPr/>
        </p:nvSpPr>
        <p:spPr>
          <a:xfrm>
            <a:off x="302794" y="1960378"/>
            <a:ext cx="115302" cy="92242"/>
          </a:xfrm>
          <a:prstGeom prst="rect">
            <a:avLst/>
          </a:prstGeom>
          <a:blipFill>
            <a:blip r:embed="rId1" cstate="print"/>
            <a:stretch>
              <a:fillRect/>
            </a:stretch>
          </a:blipFill>
        </p:spPr>
        <p:txBody>
          <a:bodyPr wrap="square" lIns="0" tIns="0" rIns="0" bIns="0" rtlCol="0"/>
          <a:lstStyle/>
          <a:p/>
        </p:txBody>
      </p:sp>
      <p:sp>
        <p:nvSpPr>
          <p:cNvPr id="6" name="object 6"/>
          <p:cNvSpPr/>
          <p:nvPr/>
        </p:nvSpPr>
        <p:spPr>
          <a:xfrm>
            <a:off x="272949" y="2831064"/>
            <a:ext cx="115302" cy="92242"/>
          </a:xfrm>
          <a:prstGeom prst="rect">
            <a:avLst/>
          </a:prstGeom>
          <a:blipFill>
            <a:blip r:embed="rId1" cstate="print"/>
            <a:stretch>
              <a:fillRect/>
            </a:stretch>
          </a:blipFill>
        </p:spPr>
        <p:txBody>
          <a:bodyPr wrap="square" lIns="0" tIns="0" rIns="0" bIns="0" rtlCol="0"/>
          <a:lstStyle/>
          <a:p/>
        </p:txBody>
      </p:sp>
      <p:sp>
        <p:nvSpPr>
          <p:cNvPr id="8" name="object 8"/>
          <p:cNvSpPr txBox="1"/>
          <p:nvPr/>
        </p:nvSpPr>
        <p:spPr>
          <a:xfrm>
            <a:off x="443330" y="1911516"/>
            <a:ext cx="6778625" cy="1636395"/>
          </a:xfrm>
          <a:prstGeom prst="rect">
            <a:avLst/>
          </a:prstGeom>
        </p:spPr>
        <p:txBody>
          <a:bodyPr vert="horz" wrap="square" lIns="0" tIns="12700" rIns="0" bIns="0" rtlCol="0">
            <a:spAutoFit/>
          </a:bodyPr>
          <a:lstStyle/>
          <a:p>
            <a:pPr marL="12700" marR="2287905" algn="just">
              <a:lnSpc>
                <a:spcPct val="113000"/>
              </a:lnSpc>
              <a:spcBef>
                <a:spcPts val="100"/>
              </a:spcBef>
            </a:pPr>
            <a:r>
              <a:rPr sz="850" spc="-5" dirty="0">
                <a:solidFill>
                  <a:srgbClr val="3E3E3E"/>
                </a:solidFill>
                <a:latin typeface="Arial" panose="020B0604020202020204"/>
                <a:cs typeface="Arial" panose="020B0604020202020204"/>
                <a:sym typeface="+mn-ea"/>
              </a:rPr>
              <a:t>Higher expected natural gas cost in 2021 is a concern for the company. CF Industries  benefited from lower year over year natural gas costs</a:t>
            </a:r>
            <a:r>
              <a:rPr sz="850" spc="80" dirty="0">
                <a:solidFill>
                  <a:srgbClr val="3E3E3E"/>
                </a:solidFill>
                <a:latin typeface="Arial" panose="020B0604020202020204"/>
                <a:cs typeface="Arial" panose="020B0604020202020204"/>
                <a:sym typeface="+mn-ea"/>
              </a:rPr>
              <a:t> </a:t>
            </a:r>
            <a:r>
              <a:rPr sz="850" spc="-5" dirty="0">
                <a:solidFill>
                  <a:srgbClr val="3E3E3E"/>
                </a:solidFill>
                <a:latin typeface="Arial" panose="020B0604020202020204"/>
                <a:cs typeface="Arial" panose="020B0604020202020204"/>
                <a:sym typeface="+mn-ea"/>
              </a:rPr>
              <a:t>for full-year 2020. However, it witnessed</a:t>
            </a:r>
            <a:endParaRPr sz="850">
              <a:latin typeface="Arial" panose="020B0604020202020204"/>
              <a:cs typeface="Arial" panose="020B0604020202020204"/>
            </a:endParaRPr>
          </a:p>
          <a:p>
            <a:pPr marL="12700" marR="27940" algn="just">
              <a:lnSpc>
                <a:spcPct val="113000"/>
              </a:lnSpc>
            </a:pPr>
            <a:r>
              <a:rPr sz="850" spc="-5" dirty="0">
                <a:solidFill>
                  <a:srgbClr val="3E3E3E"/>
                </a:solidFill>
                <a:latin typeface="Arial" panose="020B0604020202020204"/>
                <a:cs typeface="Arial" panose="020B0604020202020204"/>
                <a:sym typeface="+mn-ea"/>
              </a:rPr>
              <a:t>higher costs in the fourth quarter. Natural gas cost was $2.60 per million British thermal units (MMBtu) in the quarter, up from $2.36 per  MMBtu in the year-ago quarter. The company expects natural gas costs to increase year over year in 2021. As such, higher natural gas costs  may increase its cost of sales and hurt margins.</a:t>
            </a:r>
            <a:endParaRPr sz="850">
              <a:latin typeface="Arial" panose="020B0604020202020204"/>
              <a:cs typeface="Arial" panose="020B0604020202020204"/>
            </a:endParaRPr>
          </a:p>
          <a:p>
            <a:pPr>
              <a:lnSpc>
                <a:spcPct val="100000"/>
              </a:lnSpc>
              <a:spcBef>
                <a:spcPts val="45"/>
              </a:spcBef>
            </a:pPr>
            <a:endParaRPr sz="850">
              <a:latin typeface="Times New Roman" panose="02020603050405020304"/>
              <a:cs typeface="Times New Roman" panose="02020603050405020304"/>
            </a:endParaRPr>
          </a:p>
          <a:p>
            <a:pPr marL="12700" marR="5080" algn="just">
              <a:lnSpc>
                <a:spcPct val="113000"/>
              </a:lnSpc>
            </a:pPr>
            <a:r>
              <a:rPr sz="850" spc="-5" dirty="0">
                <a:solidFill>
                  <a:srgbClr val="3E3E3E"/>
                </a:solidFill>
                <a:latin typeface="Arial" panose="020B0604020202020204"/>
                <a:cs typeface="Arial" panose="020B0604020202020204"/>
                <a:sym typeface="+mn-ea"/>
              </a:rPr>
              <a:t>The company faces headwind from maintenance turnarounds in 2021, which is expected to hurt its production. CF Industries expects its gross  ammonia production to be around 9.5-10 million tons in 2021 compared with a record 10.4 million tons it produced in 2020. Production is  expected to be impacted by planned maintenance and turnaround activities and gas-driven curtailments. In addition to normal turnarounds  this year, the company will also execute those that were deferred from</a:t>
            </a:r>
            <a:r>
              <a:rPr sz="850" spc="5" dirty="0">
                <a:solidFill>
                  <a:srgbClr val="3E3E3E"/>
                </a:solidFill>
                <a:latin typeface="Arial" panose="020B0604020202020204"/>
                <a:cs typeface="Arial" panose="020B0604020202020204"/>
                <a:sym typeface="+mn-ea"/>
              </a:rPr>
              <a:t> </a:t>
            </a:r>
            <a:r>
              <a:rPr sz="850" spc="-5" dirty="0">
                <a:solidFill>
                  <a:srgbClr val="3E3E3E"/>
                </a:solidFill>
                <a:latin typeface="Arial" panose="020B0604020202020204"/>
                <a:cs typeface="Arial" panose="020B0604020202020204"/>
                <a:sym typeface="+mn-ea"/>
              </a:rPr>
              <a:t>2020.</a:t>
            </a:r>
            <a:endParaRPr sz="850">
              <a:latin typeface="Arial" panose="020B0604020202020204"/>
              <a:cs typeface="Arial" panose="020B0604020202020204"/>
            </a:endParaRPr>
          </a:p>
          <a:p>
            <a:pPr marL="12700" marR="6350" algn="just">
              <a:lnSpc>
                <a:spcPct val="113000"/>
              </a:lnSpc>
              <a:spcBef>
                <a:spcPts val="100"/>
              </a:spcBef>
            </a:pPr>
            <a:endParaRPr sz="850">
              <a:latin typeface="Arial" panose="020B0604020202020204"/>
              <a:cs typeface="Arial" panose="020B0604020202020204"/>
            </a:endParaRPr>
          </a:p>
        </p:txBody>
      </p:sp>
      <p:sp>
        <p:nvSpPr>
          <p:cNvPr id="10" name="object 10"/>
          <p:cNvSpPr/>
          <p:nvPr/>
        </p:nvSpPr>
        <p:spPr>
          <a:xfrm>
            <a:off x="5227387" y="675773"/>
            <a:ext cx="0" cy="1137920"/>
          </a:xfrm>
          <a:custGeom>
            <a:avLst/>
            <a:gdLst/>
            <a:ahLst/>
            <a:cxnLst/>
            <a:rect l="l" t="t" r="r" b="b"/>
            <a:pathLst>
              <a:path h="1137920">
                <a:moveTo>
                  <a:pt x="0" y="0"/>
                </a:moveTo>
                <a:lnTo>
                  <a:pt x="0" y="1137652"/>
                </a:lnTo>
              </a:path>
            </a:pathLst>
          </a:custGeom>
          <a:ln w="15373">
            <a:solidFill>
              <a:srgbClr val="CC0000"/>
            </a:solidFill>
          </a:ln>
        </p:spPr>
        <p:txBody>
          <a:bodyPr wrap="square" lIns="0" tIns="0" rIns="0" bIns="0" rtlCol="0"/>
          <a:lstStyle/>
          <a:p/>
        </p:txBody>
      </p:sp>
      <p:sp>
        <p:nvSpPr>
          <p:cNvPr id="12" name="object 12"/>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13" name="object 13"/>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14" name="object 14"/>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15" name="object 15"/>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16" name="object 16"/>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20" name="object 20"/>
          <p:cNvSpPr txBox="1"/>
          <p:nvPr/>
        </p:nvSpPr>
        <p:spPr>
          <a:xfrm>
            <a:off x="6567571" y="10328911"/>
            <a:ext cx="654050" cy="132080"/>
          </a:xfrm>
          <a:prstGeom prst="rect">
            <a:avLst/>
          </a:prstGeom>
        </p:spPr>
        <p:txBody>
          <a:bodyPr vert="horz" wrap="square" lIns="0" tIns="1905" rIns="0" bIns="0" rtlCol="0">
            <a:spAutoFit/>
          </a:bodyPr>
          <a:lstStyle/>
          <a:p>
            <a:pPr marL="12700">
              <a:lnSpc>
                <a:spcPct val="100000"/>
              </a:lnSpc>
              <a:spcBef>
                <a:spcPts val="15"/>
              </a:spcBef>
            </a:pPr>
            <a:r>
              <a:rPr sz="850" b="1" spc="-5" dirty="0">
                <a:solidFill>
                  <a:srgbClr val="CACACA"/>
                </a:solidFill>
                <a:latin typeface="Arial" panose="020B0604020202020204"/>
                <a:cs typeface="Arial" panose="020B0604020202020204"/>
              </a:rPr>
              <a:t>Page </a:t>
            </a:r>
            <a:fld id="{81D60167-4931-47E6-BA6A-407CBD079E47}" type="slidenum">
              <a:rPr sz="850" b="1" spc="-5" dirty="0">
                <a:solidFill>
                  <a:srgbClr val="CACACA"/>
                </a:solidFill>
                <a:latin typeface="Arial" panose="020B0604020202020204"/>
                <a:cs typeface="Arial" panose="020B0604020202020204"/>
              </a:rPr>
            </a:fld>
            <a:r>
              <a:rPr sz="850" b="1" spc="-5" dirty="0">
                <a:solidFill>
                  <a:srgbClr val="CACACA"/>
                </a:solidFill>
                <a:latin typeface="Arial" panose="020B0604020202020204"/>
                <a:cs typeface="Arial" panose="020B0604020202020204"/>
              </a:rPr>
              <a:t> of</a:t>
            </a:r>
            <a:r>
              <a:rPr sz="850" b="1" spc="-65" dirty="0">
                <a:solidFill>
                  <a:srgbClr val="CACACA"/>
                </a:solidFill>
                <a:latin typeface="Arial" panose="020B0604020202020204"/>
                <a:cs typeface="Arial" panose="020B0604020202020204"/>
              </a:rPr>
              <a:t> </a:t>
            </a:r>
            <a:r>
              <a:rPr lang="en-US" sz="850" b="1" spc="-65" dirty="0">
                <a:solidFill>
                  <a:srgbClr val="CACACA"/>
                </a:solidFill>
                <a:latin typeface="Arial" panose="020B0604020202020204"/>
                <a:cs typeface="Arial" panose="020B0604020202020204"/>
              </a:rPr>
              <a:t>6</a:t>
            </a:r>
            <a:endParaRPr lang="en-US" sz="850" b="1" spc="-65" dirty="0">
              <a:solidFill>
                <a:srgbClr val="CACACA"/>
              </a:solidFill>
              <a:latin typeface="Arial" panose="020B0604020202020204"/>
              <a:cs typeface="Arial" panose="020B0604020202020204"/>
            </a:endParaRPr>
          </a:p>
        </p:txBody>
      </p:sp>
      <p:sp>
        <p:nvSpPr>
          <p:cNvPr id="23" name="object 20"/>
          <p:cNvSpPr txBox="1">
            <a:spLocks noGrp="1"/>
          </p:cNvSpPr>
          <p:nvPr/>
        </p:nvSpPr>
        <p:spPr>
          <a:xfrm>
            <a:off x="257810" y="10335895"/>
            <a:ext cx="2713355"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24" name="object 21"/>
          <p:cNvSpPr txBox="1"/>
          <p:nvPr/>
        </p:nvSpPr>
        <p:spPr>
          <a:xfrm>
            <a:off x="3848735" y="10335895"/>
            <a:ext cx="152717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sym typeface="+mn-ea"/>
                <a:hlinkClick r:id="rId2"/>
              </a:rPr>
              <a:t>www.seabridgefintech.com/</a:t>
            </a:r>
            <a:endParaRPr sz="850">
              <a:latin typeface="Arial" panose="020B0604020202020204"/>
              <a:cs typeface="Arial" panose="020B0604020202020204"/>
            </a:endParaRPr>
          </a:p>
        </p:txBody>
      </p:sp>
      <p:sp>
        <p:nvSpPr>
          <p:cNvPr id="17" name="object 8"/>
          <p:cNvSpPr txBox="1"/>
          <p:nvPr/>
        </p:nvSpPr>
        <p:spPr>
          <a:xfrm>
            <a:off x="5376110" y="624639"/>
            <a:ext cx="1845945" cy="940435"/>
          </a:xfrm>
          <a:prstGeom prst="rect">
            <a:avLst/>
          </a:prstGeom>
        </p:spPr>
        <p:txBody>
          <a:bodyPr vert="horz" wrap="square" lIns="0" tIns="50800" rIns="0" bIns="0" rtlCol="0">
            <a:spAutoFit/>
          </a:bodyPr>
          <a:p>
            <a:pPr marL="12700" marR="5080">
              <a:lnSpc>
                <a:spcPct val="80000"/>
              </a:lnSpc>
              <a:spcBef>
                <a:spcPts val="400"/>
              </a:spcBef>
            </a:pPr>
            <a:r>
              <a:rPr sz="1200" spc="5" dirty="0">
                <a:solidFill>
                  <a:srgbClr val="3E3E3E"/>
                </a:solidFill>
                <a:latin typeface="Arial" panose="020B0604020202020204"/>
                <a:cs typeface="Arial" panose="020B0604020202020204"/>
              </a:rPr>
              <a:t>The </a:t>
            </a:r>
            <a:r>
              <a:rPr sz="1200" dirty="0">
                <a:solidFill>
                  <a:srgbClr val="3E3E3E"/>
                </a:solidFill>
                <a:latin typeface="Arial" panose="020B0604020202020204"/>
                <a:cs typeface="Arial" panose="020B0604020202020204"/>
              </a:rPr>
              <a:t>coronavirus outbreak-  led </a:t>
            </a:r>
            <a:r>
              <a:rPr sz="1200" spc="5" dirty="0">
                <a:solidFill>
                  <a:srgbClr val="3E3E3E"/>
                </a:solidFill>
                <a:latin typeface="Arial" panose="020B0604020202020204"/>
                <a:cs typeface="Arial" panose="020B0604020202020204"/>
              </a:rPr>
              <a:t>market downturn,</a:t>
            </a:r>
            <a:r>
              <a:rPr sz="1200" spc="-65" dirty="0">
                <a:solidFill>
                  <a:srgbClr val="3E3E3E"/>
                </a:solidFill>
                <a:latin typeface="Arial" panose="020B0604020202020204"/>
                <a:cs typeface="Arial" panose="020B0604020202020204"/>
              </a:rPr>
              <a:t> </a:t>
            </a:r>
            <a:r>
              <a:rPr sz="1200" dirty="0">
                <a:solidFill>
                  <a:srgbClr val="3E3E3E"/>
                </a:solidFill>
                <a:latin typeface="Arial" panose="020B0604020202020204"/>
                <a:cs typeface="Arial" panose="020B0604020202020204"/>
              </a:rPr>
              <a:t>high-  </a:t>
            </a:r>
            <a:r>
              <a:rPr sz="1200" spc="5" dirty="0">
                <a:solidFill>
                  <a:srgbClr val="3E3E3E"/>
                </a:solidFill>
                <a:latin typeface="Arial" panose="020B0604020202020204"/>
                <a:cs typeface="Arial" panose="020B0604020202020204"/>
              </a:rPr>
              <a:t>debt </a:t>
            </a:r>
            <a:r>
              <a:rPr sz="1200" dirty="0">
                <a:solidFill>
                  <a:srgbClr val="3E3E3E"/>
                </a:solidFill>
                <a:latin typeface="Arial" panose="020B0604020202020204"/>
                <a:cs typeface="Arial" panose="020B0604020202020204"/>
              </a:rPr>
              <a:t>levels </a:t>
            </a:r>
            <a:r>
              <a:rPr sz="1200" spc="5" dirty="0">
                <a:solidFill>
                  <a:srgbClr val="3E3E3E"/>
                </a:solidFill>
                <a:latin typeface="Arial" panose="020B0604020202020204"/>
                <a:cs typeface="Arial" panose="020B0604020202020204"/>
              </a:rPr>
              <a:t>and  unfavorable movements </a:t>
            </a:r>
            <a:r>
              <a:rPr sz="1200" dirty="0">
                <a:solidFill>
                  <a:srgbClr val="3E3E3E"/>
                </a:solidFill>
                <a:latin typeface="Arial" panose="020B0604020202020204"/>
                <a:cs typeface="Arial" panose="020B0604020202020204"/>
              </a:rPr>
              <a:t>in  foreign currencies </a:t>
            </a:r>
            <a:r>
              <a:rPr sz="1200" spc="5" dirty="0">
                <a:solidFill>
                  <a:srgbClr val="3E3E3E"/>
                </a:solidFill>
                <a:latin typeface="Arial" panose="020B0604020202020204"/>
                <a:cs typeface="Arial" panose="020B0604020202020204"/>
              </a:rPr>
              <a:t>weigh  on</a:t>
            </a:r>
            <a:r>
              <a:rPr sz="1200" spc="-5" dirty="0">
                <a:solidFill>
                  <a:srgbClr val="3E3E3E"/>
                </a:solidFill>
                <a:latin typeface="Arial" panose="020B0604020202020204"/>
                <a:cs typeface="Arial" panose="020B0604020202020204"/>
              </a:rPr>
              <a:t> </a:t>
            </a:r>
            <a:r>
              <a:rPr sz="1200" spc="5" dirty="0">
                <a:solidFill>
                  <a:srgbClr val="3E3E3E"/>
                </a:solidFill>
                <a:latin typeface="Arial" panose="020B0604020202020204"/>
                <a:cs typeface="Arial" panose="020B0604020202020204"/>
              </a:rPr>
              <a:t>Honeywell.</a:t>
            </a:r>
            <a:endParaRPr sz="1200">
              <a:latin typeface="Arial" panose="020B0604020202020204"/>
              <a:cs typeface="Arial" panose="020B0604020202020204"/>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02794" y="1476341"/>
            <a:ext cx="4695190" cy="307340"/>
          </a:xfrm>
          <a:prstGeom prst="rect">
            <a:avLst/>
          </a:prstGeom>
        </p:spPr>
        <p:txBody>
          <a:bodyPr vert="horz" wrap="square" lIns="0" tIns="12700" rIns="0" bIns="0" rtlCol="0">
            <a:spAutoFit/>
          </a:bodyPr>
          <a:lstStyle/>
          <a:p>
            <a:pPr marL="12700" marR="5080">
              <a:lnSpc>
                <a:spcPct val="113000"/>
              </a:lnSpc>
              <a:spcBef>
                <a:spcPts val="100"/>
              </a:spcBef>
            </a:pPr>
            <a:r>
              <a:rPr sz="850" spc="-5" dirty="0">
                <a:solidFill>
                  <a:srgbClr val="3E3E3E"/>
                </a:solidFill>
                <a:latin typeface="Arial" panose="020B0604020202020204"/>
                <a:cs typeface="Arial" panose="020B0604020202020204"/>
              </a:rPr>
              <a:t>Net sales increased 5% year over year to $1,102 million in the quarter. The figure also beat the  SeaBridge Consensus Estimate of $984.2 million.</a:t>
            </a:r>
            <a:endParaRPr sz="850">
              <a:latin typeface="Arial" panose="020B0604020202020204"/>
              <a:cs typeface="Arial" panose="020B0604020202020204"/>
            </a:endParaRPr>
          </a:p>
        </p:txBody>
      </p:sp>
      <p:sp>
        <p:nvSpPr>
          <p:cNvPr id="3" name="object 3"/>
          <p:cNvSpPr txBox="1"/>
          <p:nvPr/>
        </p:nvSpPr>
        <p:spPr>
          <a:xfrm>
            <a:off x="302794" y="1899117"/>
            <a:ext cx="6946900" cy="5091430"/>
          </a:xfrm>
          <a:prstGeom prst="rect">
            <a:avLst/>
          </a:prstGeom>
        </p:spPr>
        <p:txBody>
          <a:bodyPr vert="horz" wrap="square" lIns="0" tIns="29209" rIns="0" bIns="0" rtlCol="0">
            <a:spAutoFit/>
          </a:bodyPr>
          <a:lstStyle/>
          <a:p>
            <a:pPr marL="12700">
              <a:lnSpc>
                <a:spcPct val="100000"/>
              </a:lnSpc>
              <a:spcBef>
                <a:spcPts val="230"/>
              </a:spcBef>
            </a:pPr>
            <a:r>
              <a:rPr sz="850" spc="-5" dirty="0">
                <a:solidFill>
                  <a:srgbClr val="3E3E3E"/>
                </a:solidFill>
                <a:latin typeface="Arial" panose="020B0604020202020204"/>
                <a:cs typeface="Arial" panose="020B0604020202020204"/>
              </a:rPr>
              <a:t>Per the company, average selling prices in the reported quarter were lower on</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 year-over-year</a:t>
            </a:r>
            <a:endParaRPr sz="850">
              <a:latin typeface="Arial" panose="020B0604020202020204"/>
              <a:cs typeface="Arial" panose="020B0604020202020204"/>
            </a:endParaRPr>
          </a:p>
          <a:p>
            <a:pPr marL="12700" marR="8255" algn="just">
              <a:lnSpc>
                <a:spcPct val="113000"/>
              </a:lnSpc>
            </a:pPr>
            <a:r>
              <a:rPr sz="850" spc="-5" dirty="0">
                <a:solidFill>
                  <a:srgbClr val="3E3E3E"/>
                </a:solidFill>
                <a:latin typeface="Arial" panose="020B0604020202020204"/>
                <a:cs typeface="Arial" panose="020B0604020202020204"/>
              </a:rPr>
              <a:t>basis across most segments due to higher global supply availability. But, sales volume in the fourth quarter was higher than the prior-year  quarter’s levels owing to greater supply availability.</a:t>
            </a:r>
            <a:endParaRPr sz="850">
              <a:latin typeface="Arial" panose="020B0604020202020204"/>
              <a:cs typeface="Arial" panose="020B0604020202020204"/>
            </a:endParaRPr>
          </a:p>
          <a:p>
            <a:pPr>
              <a:lnSpc>
                <a:spcPct val="100000"/>
              </a:lnSpc>
              <a:spcBef>
                <a:spcPts val="5"/>
              </a:spcBef>
            </a:pPr>
            <a:endParaRPr sz="800">
              <a:latin typeface="Times New Roman" panose="02020603050405020304"/>
              <a:cs typeface="Times New Roman" panose="02020603050405020304"/>
            </a:endParaRPr>
          </a:p>
          <a:p>
            <a:pPr marL="12700">
              <a:lnSpc>
                <a:spcPct val="100000"/>
              </a:lnSpc>
            </a:pPr>
            <a:r>
              <a:rPr sz="900" b="1" dirty="0">
                <a:solidFill>
                  <a:srgbClr val="3E3E3E"/>
                </a:solidFill>
                <a:latin typeface="Arial" panose="020B0604020202020204"/>
                <a:cs typeface="Arial" panose="020B0604020202020204"/>
              </a:rPr>
              <a:t>Segment</a:t>
            </a:r>
            <a:r>
              <a:rPr sz="900" b="1" spc="-5" dirty="0">
                <a:solidFill>
                  <a:srgbClr val="3E3E3E"/>
                </a:solidFill>
                <a:latin typeface="Arial" panose="020B0604020202020204"/>
                <a:cs typeface="Arial" panose="020B0604020202020204"/>
              </a:rPr>
              <a:t> </a:t>
            </a:r>
            <a:r>
              <a:rPr sz="900" b="1" dirty="0">
                <a:solidFill>
                  <a:srgbClr val="3E3E3E"/>
                </a:solidFill>
                <a:latin typeface="Arial" panose="020B0604020202020204"/>
                <a:cs typeface="Arial" panose="020B0604020202020204"/>
              </a:rPr>
              <a:t>Review</a:t>
            </a:r>
            <a:endParaRPr sz="900">
              <a:latin typeface="Arial" panose="020B0604020202020204"/>
              <a:cs typeface="Arial" panose="020B0604020202020204"/>
            </a:endParaRPr>
          </a:p>
          <a:p>
            <a:pPr>
              <a:lnSpc>
                <a:spcPct val="100000"/>
              </a:lnSpc>
              <a:spcBef>
                <a:spcPts val="35"/>
              </a:spcBef>
            </a:pPr>
            <a:endParaRPr sz="750">
              <a:latin typeface="Times New Roman" panose="02020603050405020304"/>
              <a:cs typeface="Times New Roman" panose="02020603050405020304"/>
            </a:endParaRPr>
          </a:p>
          <a:p>
            <a:pPr marL="12700" marR="6350" algn="just">
              <a:lnSpc>
                <a:spcPct val="113000"/>
              </a:lnSpc>
              <a:spcBef>
                <a:spcPts val="5"/>
              </a:spcBef>
            </a:pPr>
            <a:r>
              <a:rPr sz="850" spc="-5" dirty="0">
                <a:solidFill>
                  <a:srgbClr val="3E3E3E"/>
                </a:solidFill>
                <a:latin typeface="Arial" panose="020B0604020202020204"/>
                <a:cs typeface="Arial" panose="020B0604020202020204"/>
              </a:rPr>
              <a:t>Net sales in the Ammonia segment increased 12% year over year to $298 million in the reported quarter. In full year 2020, sales volume  increased from prior-year’s levels owing to increased supply availability resulting from higher production and beginning inventories in the year.  Average selling prices in 2020 declined due to increased global supply</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availability.</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5080" algn="just">
              <a:lnSpc>
                <a:spcPct val="113000"/>
              </a:lnSpc>
            </a:pPr>
            <a:r>
              <a:rPr sz="850" spc="-5" dirty="0">
                <a:solidFill>
                  <a:srgbClr val="3E3E3E"/>
                </a:solidFill>
                <a:latin typeface="Arial" panose="020B0604020202020204"/>
                <a:cs typeface="Arial" panose="020B0604020202020204"/>
              </a:rPr>
              <a:t>Sales in the Granular Urea segment increased 39.3% year over year to $333 million. Average selling prices for urea declined for the full year due  to increased global supply availability, while sales volume increased due to greater supply</a:t>
            </a:r>
            <a:r>
              <a:rPr sz="850" spc="3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availability.</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10160" algn="just">
              <a:lnSpc>
                <a:spcPct val="113000"/>
              </a:lnSpc>
            </a:pPr>
            <a:r>
              <a:rPr sz="850" spc="-5" dirty="0">
                <a:solidFill>
                  <a:srgbClr val="3E3E3E"/>
                </a:solidFill>
                <a:latin typeface="Arial" panose="020B0604020202020204"/>
                <a:cs typeface="Arial" panose="020B0604020202020204"/>
              </a:rPr>
              <a:t>Sales in the UAN segment fell 19% year over year to $272 million. Sales volume in 2020 was in-line with prior-year levels, while average selling  prices declined due to higher global supply availability.</a:t>
            </a:r>
            <a:endParaRPr sz="850">
              <a:latin typeface="Arial" panose="020B0604020202020204"/>
              <a:cs typeface="Arial" panose="020B0604020202020204"/>
            </a:endParaRPr>
          </a:p>
          <a:p>
            <a:pPr>
              <a:lnSpc>
                <a:spcPct val="100000"/>
              </a:lnSpc>
              <a:spcBef>
                <a:spcPts val="55"/>
              </a:spcBef>
            </a:pPr>
            <a:endParaRPr sz="850">
              <a:latin typeface="Times New Roman" panose="02020603050405020304"/>
              <a:cs typeface="Times New Roman" panose="02020603050405020304"/>
            </a:endParaRPr>
          </a:p>
          <a:p>
            <a:pPr marL="12700" marR="5080" algn="just">
              <a:lnSpc>
                <a:spcPct val="113000"/>
              </a:lnSpc>
            </a:pPr>
            <a:r>
              <a:rPr sz="850" spc="-5" dirty="0">
                <a:solidFill>
                  <a:srgbClr val="3E3E3E"/>
                </a:solidFill>
                <a:latin typeface="Arial" panose="020B0604020202020204"/>
                <a:cs typeface="Arial" panose="020B0604020202020204"/>
              </a:rPr>
              <a:t>Sales in the AN segment declined 4.3% year over year to $112 million. In 2020, sales volumes rose year over year but average selling prices  declined due to increased global supply availability.</a:t>
            </a:r>
            <a:endParaRPr sz="850">
              <a:latin typeface="Arial" panose="020B0604020202020204"/>
              <a:cs typeface="Arial" panose="020B0604020202020204"/>
            </a:endParaRPr>
          </a:p>
          <a:p>
            <a:pPr>
              <a:lnSpc>
                <a:spcPct val="100000"/>
              </a:lnSpc>
              <a:spcBef>
                <a:spcPts val="5"/>
              </a:spcBef>
            </a:pPr>
            <a:endParaRPr sz="800">
              <a:latin typeface="Times New Roman" panose="02020603050405020304"/>
              <a:cs typeface="Times New Roman" panose="02020603050405020304"/>
            </a:endParaRPr>
          </a:p>
          <a:p>
            <a:pPr marL="12700">
              <a:lnSpc>
                <a:spcPct val="100000"/>
              </a:lnSpc>
            </a:pPr>
            <a:r>
              <a:rPr sz="900" b="1" dirty="0">
                <a:solidFill>
                  <a:srgbClr val="3E3E3E"/>
                </a:solidFill>
                <a:latin typeface="Arial" panose="020B0604020202020204"/>
                <a:cs typeface="Arial" panose="020B0604020202020204"/>
              </a:rPr>
              <a:t>FY20</a:t>
            </a:r>
            <a:r>
              <a:rPr sz="900" b="1" spc="-5" dirty="0">
                <a:solidFill>
                  <a:srgbClr val="3E3E3E"/>
                </a:solidFill>
                <a:latin typeface="Arial" panose="020B0604020202020204"/>
                <a:cs typeface="Arial" panose="020B0604020202020204"/>
              </a:rPr>
              <a:t> </a:t>
            </a:r>
            <a:r>
              <a:rPr sz="900" b="1" dirty="0">
                <a:solidFill>
                  <a:srgbClr val="3E3E3E"/>
                </a:solidFill>
                <a:latin typeface="Arial" panose="020B0604020202020204"/>
                <a:cs typeface="Arial" panose="020B0604020202020204"/>
              </a:rPr>
              <a:t>Results</a:t>
            </a:r>
            <a:endParaRPr sz="900">
              <a:latin typeface="Arial" panose="020B0604020202020204"/>
              <a:cs typeface="Arial" panose="020B0604020202020204"/>
            </a:endParaRPr>
          </a:p>
          <a:p>
            <a:pPr>
              <a:lnSpc>
                <a:spcPct val="100000"/>
              </a:lnSpc>
              <a:spcBef>
                <a:spcPts val="35"/>
              </a:spcBef>
            </a:pPr>
            <a:endParaRPr sz="750">
              <a:latin typeface="Times New Roman" panose="02020603050405020304"/>
              <a:cs typeface="Times New Roman" panose="02020603050405020304"/>
            </a:endParaRPr>
          </a:p>
          <a:p>
            <a:pPr marL="12700" marR="5715" algn="just">
              <a:lnSpc>
                <a:spcPct val="113000"/>
              </a:lnSpc>
            </a:pPr>
            <a:r>
              <a:rPr sz="850" spc="-5" dirty="0">
                <a:solidFill>
                  <a:srgbClr val="3E3E3E"/>
                </a:solidFill>
                <a:latin typeface="Arial" panose="020B0604020202020204"/>
                <a:cs typeface="Arial" panose="020B0604020202020204"/>
              </a:rPr>
              <a:t>Earnings (as reported) for full-year 2020 were $1.47 per share compared with earnings of $2.23 per share a year ago. Net sales fell 10.9% year  over year to around $4.1 billion.</a:t>
            </a:r>
            <a:endParaRPr sz="850">
              <a:latin typeface="Arial" panose="020B0604020202020204"/>
              <a:cs typeface="Arial" panose="020B0604020202020204"/>
            </a:endParaRPr>
          </a:p>
          <a:p>
            <a:pPr>
              <a:lnSpc>
                <a:spcPct val="100000"/>
              </a:lnSpc>
              <a:spcBef>
                <a:spcPts val="10"/>
              </a:spcBef>
            </a:pPr>
            <a:endParaRPr sz="800">
              <a:latin typeface="Times New Roman" panose="02020603050405020304"/>
              <a:cs typeface="Times New Roman" panose="02020603050405020304"/>
            </a:endParaRPr>
          </a:p>
          <a:p>
            <a:pPr marL="12700">
              <a:lnSpc>
                <a:spcPct val="100000"/>
              </a:lnSpc>
            </a:pPr>
            <a:r>
              <a:rPr sz="900" b="1" dirty="0">
                <a:solidFill>
                  <a:srgbClr val="3E3E3E"/>
                </a:solidFill>
                <a:latin typeface="Arial" panose="020B0604020202020204"/>
                <a:cs typeface="Arial" panose="020B0604020202020204"/>
              </a:rPr>
              <a:t>Financials</a:t>
            </a:r>
            <a:endParaRPr sz="900">
              <a:latin typeface="Arial" panose="020B0604020202020204"/>
              <a:cs typeface="Arial" panose="020B0604020202020204"/>
            </a:endParaRPr>
          </a:p>
          <a:p>
            <a:pPr marL="12700" marR="10160" algn="just">
              <a:lnSpc>
                <a:spcPct val="113000"/>
              </a:lnSpc>
              <a:spcBef>
                <a:spcPts val="900"/>
              </a:spcBef>
            </a:pPr>
            <a:r>
              <a:rPr sz="850" spc="-5" dirty="0">
                <a:solidFill>
                  <a:srgbClr val="3E3E3E"/>
                </a:solidFill>
                <a:latin typeface="Arial" panose="020B0604020202020204"/>
                <a:cs typeface="Arial" panose="020B0604020202020204"/>
              </a:rPr>
              <a:t>CF Industries’ cash and cash equivalents increased 138% year over year to $683 million at the end of 2020. Long-term debt was $3,712 million  at the end of the year, down 6.2% year over year.</a:t>
            </a:r>
            <a:endParaRPr sz="850">
              <a:latin typeface="Arial" panose="020B0604020202020204"/>
              <a:cs typeface="Arial" panose="020B0604020202020204"/>
            </a:endParaRPr>
          </a:p>
          <a:p>
            <a:pPr>
              <a:lnSpc>
                <a:spcPct val="100000"/>
              </a:lnSpc>
              <a:spcBef>
                <a:spcPts val="5"/>
              </a:spcBef>
            </a:pPr>
            <a:endParaRPr sz="1000">
              <a:latin typeface="Times New Roman" panose="02020603050405020304"/>
              <a:cs typeface="Times New Roman" panose="02020603050405020304"/>
            </a:endParaRPr>
          </a:p>
          <a:p>
            <a:pPr marL="12700">
              <a:lnSpc>
                <a:spcPct val="100000"/>
              </a:lnSpc>
            </a:pPr>
            <a:r>
              <a:rPr sz="850" spc="-5" dirty="0">
                <a:solidFill>
                  <a:srgbClr val="3E3E3E"/>
                </a:solidFill>
                <a:latin typeface="Arial" panose="020B0604020202020204"/>
                <a:cs typeface="Arial" panose="020B0604020202020204"/>
              </a:rPr>
              <a:t>Cash flow from operations amounted to $290 million in the reported quarter, down 4% year over</a:t>
            </a:r>
            <a:r>
              <a:rPr sz="850" spc="3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year.</a:t>
            </a:r>
            <a:endParaRPr sz="850">
              <a:latin typeface="Arial" panose="020B0604020202020204"/>
              <a:cs typeface="Arial" panose="020B0604020202020204"/>
            </a:endParaRPr>
          </a:p>
          <a:p>
            <a:pPr>
              <a:lnSpc>
                <a:spcPct val="100000"/>
              </a:lnSpc>
              <a:spcBef>
                <a:spcPts val="10"/>
              </a:spcBef>
            </a:pPr>
            <a:endParaRPr sz="800">
              <a:latin typeface="Times New Roman" panose="02020603050405020304"/>
              <a:cs typeface="Times New Roman" panose="02020603050405020304"/>
            </a:endParaRPr>
          </a:p>
          <a:p>
            <a:pPr marL="12700">
              <a:lnSpc>
                <a:spcPct val="100000"/>
              </a:lnSpc>
            </a:pPr>
            <a:r>
              <a:rPr sz="900" b="1" dirty="0">
                <a:solidFill>
                  <a:srgbClr val="3E3E3E"/>
                </a:solidFill>
                <a:latin typeface="Arial" panose="020B0604020202020204"/>
                <a:cs typeface="Arial" panose="020B0604020202020204"/>
              </a:rPr>
              <a:t>Outlook</a:t>
            </a:r>
            <a:endParaRPr sz="900">
              <a:latin typeface="Arial" panose="020B0604020202020204"/>
              <a:cs typeface="Arial" panose="020B0604020202020204"/>
            </a:endParaRPr>
          </a:p>
          <a:p>
            <a:pPr marL="12700" marR="5080" algn="just">
              <a:lnSpc>
                <a:spcPct val="113000"/>
              </a:lnSpc>
              <a:spcBef>
                <a:spcPts val="900"/>
              </a:spcBef>
            </a:pPr>
            <a:r>
              <a:rPr sz="850" spc="-5" dirty="0">
                <a:solidFill>
                  <a:srgbClr val="3E3E3E"/>
                </a:solidFill>
                <a:latin typeface="Arial" panose="020B0604020202020204"/>
                <a:cs typeface="Arial" panose="020B0604020202020204"/>
              </a:rPr>
              <a:t>CF Industries expects nitrogen pricing to be positive in 2021 owing to higher commodity crop futures prices as well as energy prices in Asia and  Europe. It expects higher canola plantings in Canada to also support nitrogen demand. Moreover, CF Industries projects higher nitrogen demand  in North America for industrial uses. Also, the company sees global nitrogen requirements to remain robust this year, which is likely to be driven  by strong demand for urea imports from India and Brazil.</a:t>
            </a:r>
            <a:endParaRPr sz="850">
              <a:latin typeface="Arial" panose="020B0604020202020204"/>
              <a:cs typeface="Arial" panose="020B0604020202020204"/>
            </a:endParaRPr>
          </a:p>
        </p:txBody>
      </p:sp>
      <p:sp>
        <p:nvSpPr>
          <p:cNvPr id="4" name="object 4"/>
          <p:cNvSpPr/>
          <p:nvPr/>
        </p:nvSpPr>
        <p:spPr>
          <a:xfrm>
            <a:off x="5242760" y="875631"/>
            <a:ext cx="1967831" cy="830179"/>
          </a:xfrm>
          <a:prstGeom prst="rect">
            <a:avLst/>
          </a:prstGeom>
          <a:blipFill>
            <a:blip r:embed="rId1" cstate="print"/>
            <a:stretch>
              <a:fillRect/>
            </a:stretch>
          </a:blipFill>
        </p:spPr>
        <p:txBody>
          <a:bodyPr wrap="square" lIns="0" tIns="0" rIns="0" bIns="0" rtlCol="0"/>
          <a:lstStyle/>
          <a:p/>
        </p:txBody>
      </p:sp>
      <p:sp>
        <p:nvSpPr>
          <p:cNvPr id="5" name="object 5"/>
          <p:cNvSpPr/>
          <p:nvPr/>
        </p:nvSpPr>
        <p:spPr>
          <a:xfrm>
            <a:off x="5242760" y="875631"/>
            <a:ext cx="1967831" cy="907047"/>
          </a:xfrm>
          <a:prstGeom prst="rect">
            <a:avLst/>
          </a:prstGeom>
          <a:blipFill>
            <a:blip r:embed="rId2" cstate="print"/>
            <a:stretch>
              <a:fillRect/>
            </a:stretch>
          </a:blipFill>
        </p:spPr>
        <p:txBody>
          <a:bodyPr wrap="square" lIns="0" tIns="0" rIns="0" bIns="0" rtlCol="0"/>
          <a:lstStyle/>
          <a:p/>
        </p:txBody>
      </p:sp>
      <p:sp>
        <p:nvSpPr>
          <p:cNvPr id="6" name="object 6"/>
          <p:cNvSpPr txBox="1"/>
          <p:nvPr/>
        </p:nvSpPr>
        <p:spPr>
          <a:xfrm>
            <a:off x="5291555" y="1416384"/>
            <a:ext cx="713740" cy="154940"/>
          </a:xfrm>
          <a:prstGeom prst="rect">
            <a:avLst/>
          </a:prstGeom>
        </p:spPr>
        <p:txBody>
          <a:bodyPr vert="horz" wrap="square" lIns="0" tIns="12065" rIns="0" bIns="0" rtlCol="0">
            <a:spAutoFit/>
          </a:bodyPr>
          <a:lstStyle/>
          <a:p>
            <a:pPr marL="12700">
              <a:lnSpc>
                <a:spcPct val="100000"/>
              </a:lnSpc>
              <a:spcBef>
                <a:spcPts val="95"/>
              </a:spcBef>
            </a:pPr>
            <a:r>
              <a:rPr sz="850" spc="-5" dirty="0">
                <a:solidFill>
                  <a:srgbClr val="3E3E3E"/>
                </a:solidFill>
                <a:latin typeface="Arial" panose="020B0604020202020204"/>
                <a:cs typeface="Arial" panose="020B0604020202020204"/>
              </a:rPr>
              <a:t>Quarterly</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EPS</a:t>
            </a:r>
            <a:endParaRPr sz="850">
              <a:latin typeface="Arial" panose="020B0604020202020204"/>
              <a:cs typeface="Arial" panose="020B0604020202020204"/>
            </a:endParaRPr>
          </a:p>
        </p:txBody>
      </p:sp>
      <p:sp>
        <p:nvSpPr>
          <p:cNvPr id="7" name="object 7"/>
          <p:cNvSpPr txBox="1"/>
          <p:nvPr/>
        </p:nvSpPr>
        <p:spPr>
          <a:xfrm>
            <a:off x="6928853" y="1416384"/>
            <a:ext cx="234950" cy="154940"/>
          </a:xfrm>
          <a:prstGeom prst="rect">
            <a:avLst/>
          </a:prstGeom>
        </p:spPr>
        <p:txBody>
          <a:bodyPr vert="horz" wrap="square" lIns="0" tIns="12065" rIns="0" bIns="0" rtlCol="0">
            <a:spAutoFit/>
          </a:bodyPr>
          <a:lstStyle/>
          <a:p>
            <a:pPr marL="12700">
              <a:lnSpc>
                <a:spcPct val="100000"/>
              </a:lnSpc>
              <a:spcBef>
                <a:spcPts val="95"/>
              </a:spcBef>
            </a:pPr>
            <a:r>
              <a:rPr sz="850" b="1" spc="-5" dirty="0">
                <a:solidFill>
                  <a:srgbClr val="3E3E3E"/>
                </a:solidFill>
                <a:latin typeface="Arial" panose="020B0604020202020204"/>
                <a:cs typeface="Arial" panose="020B0604020202020204"/>
              </a:rPr>
              <a:t>0.40</a:t>
            </a:r>
            <a:endParaRPr sz="850">
              <a:latin typeface="Arial" panose="020B0604020202020204"/>
              <a:cs typeface="Arial" panose="020B0604020202020204"/>
            </a:endParaRPr>
          </a:p>
        </p:txBody>
      </p:sp>
      <p:sp>
        <p:nvSpPr>
          <p:cNvPr id="8" name="object 8"/>
          <p:cNvSpPr txBox="1"/>
          <p:nvPr/>
        </p:nvSpPr>
        <p:spPr>
          <a:xfrm>
            <a:off x="5291555" y="1585494"/>
            <a:ext cx="1872614" cy="154940"/>
          </a:xfrm>
          <a:prstGeom prst="rect">
            <a:avLst/>
          </a:prstGeom>
        </p:spPr>
        <p:txBody>
          <a:bodyPr vert="horz" wrap="square" lIns="0" tIns="12065" rIns="0" bIns="0" rtlCol="0">
            <a:spAutoFit/>
          </a:bodyPr>
          <a:lstStyle/>
          <a:p>
            <a:pPr marL="12700">
              <a:lnSpc>
                <a:spcPct val="100000"/>
              </a:lnSpc>
              <a:spcBef>
                <a:spcPts val="95"/>
              </a:spcBef>
              <a:tabLst>
                <a:tab pos="1649730" algn="l"/>
              </a:tabLst>
            </a:pPr>
            <a:r>
              <a:rPr sz="850" spc="-5" dirty="0">
                <a:solidFill>
                  <a:srgbClr val="3E3E3E"/>
                </a:solidFill>
                <a:latin typeface="Arial" panose="020B0604020202020204"/>
                <a:cs typeface="Arial" panose="020B0604020202020204"/>
              </a:rPr>
              <a:t>Annual</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EPS</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(TTM)</a:t>
            </a:r>
            <a:r>
              <a:rPr sz="850"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1.47</a:t>
            </a:r>
            <a:endParaRPr sz="850">
              <a:latin typeface="Arial" panose="020B0604020202020204"/>
              <a:cs typeface="Arial" panose="020B0604020202020204"/>
            </a:endParaRPr>
          </a:p>
        </p:txBody>
      </p:sp>
      <p:sp>
        <p:nvSpPr>
          <p:cNvPr id="9" name="object 9"/>
          <p:cNvSpPr/>
          <p:nvPr/>
        </p:nvSpPr>
        <p:spPr>
          <a:xfrm>
            <a:off x="5308098" y="1594351"/>
            <a:ext cx="1068705" cy="0"/>
          </a:xfrm>
          <a:custGeom>
            <a:avLst/>
            <a:gdLst/>
            <a:ahLst/>
            <a:cxnLst/>
            <a:rect l="l" t="t" r="r" b="b"/>
            <a:pathLst>
              <a:path w="1068704">
                <a:moveTo>
                  <a:pt x="0" y="0"/>
                </a:moveTo>
                <a:lnTo>
                  <a:pt x="1068471" y="0"/>
                </a:lnTo>
              </a:path>
            </a:pathLst>
          </a:custGeom>
          <a:ln w="7686">
            <a:solidFill>
              <a:srgbClr val="CACACA"/>
            </a:solidFill>
          </a:ln>
        </p:spPr>
        <p:txBody>
          <a:bodyPr wrap="square" lIns="0" tIns="0" rIns="0" bIns="0" rtlCol="0"/>
          <a:lstStyle/>
          <a:p/>
        </p:txBody>
      </p:sp>
      <p:sp>
        <p:nvSpPr>
          <p:cNvPr id="10" name="object 10"/>
          <p:cNvSpPr/>
          <p:nvPr/>
        </p:nvSpPr>
        <p:spPr>
          <a:xfrm>
            <a:off x="6384256" y="1594351"/>
            <a:ext cx="761365" cy="0"/>
          </a:xfrm>
          <a:custGeom>
            <a:avLst/>
            <a:gdLst/>
            <a:ahLst/>
            <a:cxnLst/>
            <a:rect l="l" t="t" r="r" b="b"/>
            <a:pathLst>
              <a:path w="761365">
                <a:moveTo>
                  <a:pt x="0" y="0"/>
                </a:moveTo>
                <a:lnTo>
                  <a:pt x="760997" y="0"/>
                </a:lnTo>
              </a:path>
            </a:pathLst>
          </a:custGeom>
          <a:ln w="7686">
            <a:solidFill>
              <a:srgbClr val="CACACA"/>
            </a:solidFill>
          </a:ln>
        </p:spPr>
        <p:txBody>
          <a:bodyPr wrap="square" lIns="0" tIns="0" rIns="0" bIns="0" rtlCol="0"/>
          <a:lstStyle/>
          <a:p/>
        </p:txBody>
      </p:sp>
      <p:sp>
        <p:nvSpPr>
          <p:cNvPr id="11" name="object 11"/>
          <p:cNvSpPr/>
          <p:nvPr/>
        </p:nvSpPr>
        <p:spPr>
          <a:xfrm>
            <a:off x="5238917" y="871788"/>
            <a:ext cx="0" cy="907415"/>
          </a:xfrm>
          <a:custGeom>
            <a:avLst/>
            <a:gdLst/>
            <a:ahLst/>
            <a:cxnLst/>
            <a:rect l="l" t="t" r="r" b="b"/>
            <a:pathLst>
              <a:path h="907414">
                <a:moveTo>
                  <a:pt x="0" y="0"/>
                </a:moveTo>
                <a:lnTo>
                  <a:pt x="0" y="907047"/>
                </a:lnTo>
              </a:path>
            </a:pathLst>
          </a:custGeom>
          <a:ln w="7686">
            <a:solidFill>
              <a:srgbClr val="CACACA"/>
            </a:solidFill>
          </a:ln>
        </p:spPr>
        <p:txBody>
          <a:bodyPr wrap="square" lIns="0" tIns="0" rIns="0" bIns="0" rtlCol="0"/>
          <a:lstStyle/>
          <a:p/>
        </p:txBody>
      </p:sp>
      <p:graphicFrame>
        <p:nvGraphicFramePr>
          <p:cNvPr id="12" name="object 12"/>
          <p:cNvGraphicFramePr>
            <a:graphicFrameLocks noGrp="1"/>
          </p:cNvGraphicFramePr>
          <p:nvPr/>
        </p:nvGraphicFramePr>
        <p:xfrm>
          <a:off x="283744" y="442901"/>
          <a:ext cx="6931025" cy="990600"/>
        </p:xfrm>
        <a:graphic>
          <a:graphicData uri="http://schemas.openxmlformats.org/drawingml/2006/table">
            <a:tbl>
              <a:tblPr firstRow="1" bandRow="1">
                <a:tableStyleId>{2D5ABB26-0587-4C30-8999-92F81FD0307C}</a:tableStyleId>
              </a:tblPr>
              <a:tblGrid>
                <a:gridCol w="4954905"/>
                <a:gridCol w="1064260"/>
                <a:gridCol w="911225"/>
              </a:tblGrid>
              <a:tr h="195342">
                <a:tc>
                  <a:txBody>
                    <a:bodyPr/>
                    <a:lstStyle/>
                    <a:p>
                      <a:pPr marL="31750">
                        <a:lnSpc>
                          <a:spcPts val="1195"/>
                        </a:lnSpc>
                      </a:pPr>
                      <a:r>
                        <a:rPr sz="1050" b="1" spc="20" dirty="0">
                          <a:solidFill>
                            <a:srgbClr val="007F06"/>
                          </a:solidFill>
                          <a:latin typeface="Arial" panose="020B0604020202020204"/>
                          <a:cs typeface="Arial" panose="020B0604020202020204"/>
                        </a:rPr>
                        <a:t>Last Earnings</a:t>
                      </a:r>
                      <a:r>
                        <a:rPr sz="1050" b="1" spc="-5" dirty="0">
                          <a:solidFill>
                            <a:srgbClr val="007F06"/>
                          </a:solidFill>
                          <a:latin typeface="Arial" panose="020B0604020202020204"/>
                          <a:cs typeface="Arial" panose="020B0604020202020204"/>
                        </a:rPr>
                        <a:t> </a:t>
                      </a:r>
                      <a:r>
                        <a:rPr sz="1050" b="1" spc="20" dirty="0">
                          <a:solidFill>
                            <a:srgbClr val="007F06"/>
                          </a:solidFill>
                          <a:latin typeface="Arial" panose="020B0604020202020204"/>
                          <a:cs typeface="Arial" panose="020B0604020202020204"/>
                        </a:rPr>
                        <a:t>Report</a:t>
                      </a:r>
                      <a:endParaRPr sz="1050">
                        <a:latin typeface="Arial" panose="020B0604020202020204"/>
                        <a:cs typeface="Arial" panose="020B0604020202020204"/>
                      </a:endParaRPr>
                    </a:p>
                  </a:txBody>
                  <a:tcPr marL="0" marR="0" marT="0" marB="0"/>
                </a:tc>
                <a:tc gridSpan="2">
                  <a:txBody>
                    <a:bodyPr/>
                    <a:lstStyle/>
                    <a:p>
                      <a:pPr>
                        <a:lnSpc>
                          <a:spcPct val="100000"/>
                        </a:lnSpc>
                      </a:pPr>
                      <a:endParaRPr sz="800">
                        <a:latin typeface="Times New Roman" panose="02020603050405020304"/>
                        <a:cs typeface="Times New Roman" panose="02020603050405020304"/>
                      </a:endParaRPr>
                    </a:p>
                  </a:txBody>
                  <a:tcPr marL="0" marR="0" marT="0" marB="0"/>
                </a:tc>
                <a:tc hMerge="1">
                  <a:tcPr marL="0" marR="0" marT="0" marB="0"/>
                </a:tc>
              </a:tr>
              <a:tr h="233544">
                <a:tc>
                  <a:txBody>
                    <a:bodyPr/>
                    <a:lstStyle/>
                    <a:p>
                      <a:pPr marL="31750">
                        <a:lnSpc>
                          <a:spcPct val="100000"/>
                        </a:lnSpc>
                        <a:spcBef>
                          <a:spcPts val="240"/>
                        </a:spcBef>
                      </a:pPr>
                      <a:r>
                        <a:rPr sz="900" b="1" spc="5" dirty="0">
                          <a:solidFill>
                            <a:srgbClr val="3E3E3E"/>
                          </a:solidFill>
                          <a:latin typeface="Arial" panose="020B0604020202020204"/>
                          <a:cs typeface="Arial" panose="020B0604020202020204"/>
                        </a:rPr>
                        <a:t>CF </a:t>
                      </a:r>
                      <a:r>
                        <a:rPr sz="900" b="1" dirty="0">
                          <a:solidFill>
                            <a:srgbClr val="3E3E3E"/>
                          </a:solidFill>
                          <a:latin typeface="Arial" panose="020B0604020202020204"/>
                          <a:cs typeface="Arial" panose="020B0604020202020204"/>
                        </a:rPr>
                        <a:t>Industries' Earnings </a:t>
                      </a:r>
                      <a:r>
                        <a:rPr sz="900" b="1" spc="5" dirty="0">
                          <a:solidFill>
                            <a:srgbClr val="3E3E3E"/>
                          </a:solidFill>
                          <a:latin typeface="Arial" panose="020B0604020202020204"/>
                          <a:cs typeface="Arial" panose="020B0604020202020204"/>
                        </a:rPr>
                        <a:t>&amp; </a:t>
                      </a:r>
                      <a:r>
                        <a:rPr sz="900" b="1" dirty="0">
                          <a:solidFill>
                            <a:srgbClr val="3E3E3E"/>
                          </a:solidFill>
                          <a:latin typeface="Arial" panose="020B0604020202020204"/>
                          <a:cs typeface="Arial" panose="020B0604020202020204"/>
                        </a:rPr>
                        <a:t>Sales Surpass Estimates in</a:t>
                      </a:r>
                      <a:r>
                        <a:rPr sz="900" b="1" spc="-5" dirty="0">
                          <a:solidFill>
                            <a:srgbClr val="3E3E3E"/>
                          </a:solidFill>
                          <a:latin typeface="Arial" panose="020B0604020202020204"/>
                          <a:cs typeface="Arial" panose="020B0604020202020204"/>
                        </a:rPr>
                        <a:t> </a:t>
                      </a:r>
                      <a:r>
                        <a:rPr sz="900" b="1" spc="5" dirty="0">
                          <a:solidFill>
                            <a:srgbClr val="3E3E3E"/>
                          </a:solidFill>
                          <a:latin typeface="Arial" panose="020B0604020202020204"/>
                          <a:cs typeface="Arial" panose="020B0604020202020204"/>
                        </a:rPr>
                        <a:t>Q4</a:t>
                      </a:r>
                      <a:endParaRPr sz="900">
                        <a:latin typeface="Arial" panose="020B0604020202020204"/>
                        <a:cs typeface="Arial" panose="020B0604020202020204"/>
                      </a:endParaRPr>
                    </a:p>
                  </a:txBody>
                  <a:tcPr marL="0" marR="0" marT="30480" marB="0"/>
                </a:tc>
                <a:tc>
                  <a:txBody>
                    <a:bodyPr/>
                    <a:lstStyle/>
                    <a:p>
                      <a:pPr marL="73025">
                        <a:lnSpc>
                          <a:spcPct val="100000"/>
                        </a:lnSpc>
                        <a:spcBef>
                          <a:spcPts val="410"/>
                        </a:spcBef>
                      </a:pPr>
                      <a:r>
                        <a:rPr sz="850" b="1" spc="-5" dirty="0">
                          <a:solidFill>
                            <a:srgbClr val="007F06"/>
                          </a:solidFill>
                          <a:latin typeface="Arial" panose="020B0604020202020204"/>
                          <a:cs typeface="Arial" panose="020B0604020202020204"/>
                        </a:rPr>
                        <a:t>Quarter</a:t>
                      </a:r>
                      <a:r>
                        <a:rPr sz="850" b="1" spc="-15" dirty="0">
                          <a:solidFill>
                            <a:srgbClr val="007F06"/>
                          </a:solidFill>
                          <a:latin typeface="Arial" panose="020B0604020202020204"/>
                          <a:cs typeface="Arial" panose="020B0604020202020204"/>
                        </a:rPr>
                        <a:t> </a:t>
                      </a:r>
                      <a:r>
                        <a:rPr sz="850" b="1" spc="-5" dirty="0">
                          <a:solidFill>
                            <a:srgbClr val="007F06"/>
                          </a:solidFill>
                          <a:latin typeface="Arial" panose="020B0604020202020204"/>
                          <a:cs typeface="Arial" panose="020B0604020202020204"/>
                        </a:rPr>
                        <a:t>Ending</a:t>
                      </a:r>
                      <a:endParaRPr sz="850">
                        <a:latin typeface="Arial" panose="020B0604020202020204"/>
                        <a:cs typeface="Arial" panose="020B0604020202020204"/>
                      </a:endParaRPr>
                    </a:p>
                  </a:txBody>
                  <a:tcPr marL="0" marR="0" marT="52069" marB="0">
                    <a:lnB w="9525">
                      <a:solidFill>
                        <a:srgbClr val="CACACA"/>
                      </a:solidFill>
                      <a:prstDash val="solid"/>
                    </a:lnB>
                  </a:tcPr>
                </a:tc>
                <a:tc>
                  <a:txBody>
                    <a:bodyPr/>
                    <a:lstStyle/>
                    <a:p>
                      <a:pPr marR="52705" algn="r">
                        <a:lnSpc>
                          <a:spcPct val="100000"/>
                        </a:lnSpc>
                        <a:spcBef>
                          <a:spcPts val="410"/>
                        </a:spcBef>
                      </a:pPr>
                      <a:r>
                        <a:rPr sz="850" b="1" dirty="0">
                          <a:solidFill>
                            <a:srgbClr val="007F06"/>
                          </a:solidFill>
                          <a:latin typeface="Arial" panose="020B0604020202020204"/>
                          <a:cs typeface="Arial" panose="020B0604020202020204"/>
                        </a:rPr>
                        <a:t>12/2020</a:t>
                      </a:r>
                      <a:endParaRPr sz="850">
                        <a:latin typeface="Arial" panose="020B0604020202020204"/>
                        <a:cs typeface="Arial" panose="020B0604020202020204"/>
                      </a:endParaRPr>
                    </a:p>
                  </a:txBody>
                  <a:tcPr marL="0" marR="0" marT="52069" marB="0">
                    <a:lnB w="9525">
                      <a:solidFill>
                        <a:srgbClr val="CACACA"/>
                      </a:solidFill>
                      <a:prstDash val="solid"/>
                    </a:lnB>
                  </a:tcPr>
                </a:tc>
              </a:tr>
              <a:tr h="215231">
                <a:tc>
                  <a:txBody>
                    <a:bodyPr/>
                    <a:lstStyle/>
                    <a:p>
                      <a:pPr marL="31750">
                        <a:lnSpc>
                          <a:spcPct val="100000"/>
                        </a:lnSpc>
                        <a:spcBef>
                          <a:spcPts val="510"/>
                        </a:spcBef>
                      </a:pPr>
                      <a:r>
                        <a:rPr sz="850" spc="-5" dirty="0">
                          <a:solidFill>
                            <a:srgbClr val="3E3E3E"/>
                          </a:solidFill>
                          <a:latin typeface="Arial" panose="020B0604020202020204"/>
                          <a:cs typeface="Arial" panose="020B0604020202020204"/>
                        </a:rPr>
                        <a:t>CF Industries reported a profit of $87 million or 40 cents per share in the fourth quarter of</a:t>
                      </a:r>
                      <a:r>
                        <a:rPr sz="850" spc="-12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2020</a:t>
                      </a:r>
                      <a:endParaRPr sz="850">
                        <a:latin typeface="Arial" panose="020B0604020202020204"/>
                        <a:cs typeface="Arial" panose="020B0604020202020204"/>
                      </a:endParaRPr>
                    </a:p>
                  </a:txBody>
                  <a:tcPr marL="0" marR="0" marT="64769" marB="0"/>
                </a:tc>
                <a:tc>
                  <a:txBody>
                    <a:bodyPr/>
                    <a:lstStyle/>
                    <a:p>
                      <a:pPr marL="64770">
                        <a:lnSpc>
                          <a:spcPct val="100000"/>
                        </a:lnSpc>
                        <a:spcBef>
                          <a:spcPts val="390"/>
                        </a:spcBef>
                      </a:pPr>
                      <a:r>
                        <a:rPr sz="850" spc="-5" dirty="0">
                          <a:solidFill>
                            <a:srgbClr val="3E3E3E"/>
                          </a:solidFill>
                          <a:latin typeface="Arial" panose="020B0604020202020204"/>
                          <a:cs typeface="Arial" panose="020B0604020202020204"/>
                        </a:rPr>
                        <a:t>Report</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Date</a:t>
                      </a:r>
                      <a:endParaRPr sz="850">
                        <a:latin typeface="Arial" panose="020B0604020202020204"/>
                        <a:cs typeface="Arial" panose="020B0604020202020204"/>
                      </a:endParaRPr>
                    </a:p>
                  </a:txBody>
                  <a:tcPr marL="0" marR="0" marT="49530" marB="0">
                    <a:lnT w="9525">
                      <a:solidFill>
                        <a:srgbClr val="CACACA"/>
                      </a:solidFill>
                      <a:prstDash val="solid"/>
                    </a:lnT>
                    <a:lnB w="9525">
                      <a:solidFill>
                        <a:srgbClr val="CACACA"/>
                      </a:solidFill>
                      <a:prstDash val="solid"/>
                    </a:lnB>
                  </a:tcPr>
                </a:tc>
                <a:tc>
                  <a:txBody>
                    <a:bodyPr/>
                    <a:lstStyle/>
                    <a:p>
                      <a:pPr marR="55245" algn="r">
                        <a:lnSpc>
                          <a:spcPct val="100000"/>
                        </a:lnSpc>
                        <a:spcBef>
                          <a:spcPts val="390"/>
                        </a:spcBef>
                      </a:pPr>
                      <a:r>
                        <a:rPr sz="850" b="1" spc="-5" dirty="0">
                          <a:solidFill>
                            <a:srgbClr val="3E3E3E"/>
                          </a:solidFill>
                          <a:latin typeface="Arial" panose="020B0604020202020204"/>
                          <a:cs typeface="Arial" panose="020B0604020202020204"/>
                        </a:rPr>
                        <a:t>Feb 17,</a:t>
                      </a:r>
                      <a:r>
                        <a:rPr sz="850" b="1" spc="-70"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2021</a:t>
                      </a:r>
                      <a:endParaRPr sz="850">
                        <a:latin typeface="Arial" panose="020B0604020202020204"/>
                        <a:cs typeface="Arial" panose="020B0604020202020204"/>
                      </a:endParaRPr>
                    </a:p>
                  </a:txBody>
                  <a:tcPr marL="0" marR="0" marT="49530" marB="0">
                    <a:lnT w="9525">
                      <a:solidFill>
                        <a:srgbClr val="CACACA"/>
                      </a:solidFill>
                      <a:prstDash val="solid"/>
                    </a:lnT>
                    <a:lnB w="9525">
                      <a:solidFill>
                        <a:srgbClr val="CACACA"/>
                      </a:solidFill>
                      <a:prstDash val="solid"/>
                    </a:lnB>
                  </a:tcPr>
                </a:tc>
              </a:tr>
              <a:tr h="152400">
                <a:tc>
                  <a:txBody>
                    <a:bodyPr/>
                    <a:lstStyle/>
                    <a:p>
                      <a:pPr marL="31750">
                        <a:lnSpc>
                          <a:spcPts val="985"/>
                        </a:lnSpc>
                      </a:pPr>
                      <a:r>
                        <a:rPr sz="850" spc="-5" dirty="0">
                          <a:solidFill>
                            <a:srgbClr val="3E3E3E"/>
                          </a:solidFill>
                          <a:latin typeface="Arial" panose="020B0604020202020204"/>
                          <a:cs typeface="Arial" panose="020B0604020202020204"/>
                        </a:rPr>
                        <a:t>compared with profits of $55 million or 25 cents in the year-ago quarter. Also, earnings per</a:t>
                      </a:r>
                      <a:r>
                        <a:rPr sz="850" spc="3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share</a:t>
                      </a:r>
                      <a:endParaRPr sz="850">
                        <a:latin typeface="Arial" panose="020B0604020202020204"/>
                        <a:cs typeface="Arial" panose="020B0604020202020204"/>
                      </a:endParaRPr>
                    </a:p>
                  </a:txBody>
                  <a:tcPr marL="0" marR="0" marT="0" marB="0"/>
                </a:tc>
                <a:tc>
                  <a:txBody>
                    <a:bodyPr/>
                    <a:lstStyle/>
                    <a:p>
                      <a:pPr marL="64770">
                        <a:lnSpc>
                          <a:spcPct val="100000"/>
                        </a:lnSpc>
                        <a:spcBef>
                          <a:spcPts val="25"/>
                        </a:spcBef>
                      </a:pPr>
                      <a:r>
                        <a:rPr sz="850" spc="-5" dirty="0">
                          <a:solidFill>
                            <a:srgbClr val="3E3E3E"/>
                          </a:solidFill>
                          <a:latin typeface="Arial" panose="020B0604020202020204"/>
                          <a:cs typeface="Arial" panose="020B0604020202020204"/>
                        </a:rPr>
                        <a:t>Sales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Surprise</a:t>
                      </a:r>
                      <a:endParaRPr sz="850">
                        <a:latin typeface="Arial" panose="020B0604020202020204"/>
                        <a:cs typeface="Arial" panose="020B0604020202020204"/>
                      </a:endParaRPr>
                    </a:p>
                  </a:txBody>
                  <a:tcPr marL="0" marR="0" marT="3175" marB="0">
                    <a:lnT w="9525">
                      <a:solidFill>
                        <a:srgbClr val="CACACA"/>
                      </a:solidFill>
                      <a:prstDash val="solid"/>
                    </a:lnT>
                    <a:lnB w="9525">
                      <a:solidFill>
                        <a:srgbClr val="CACACA"/>
                      </a:solidFill>
                      <a:prstDash val="solid"/>
                    </a:lnB>
                  </a:tcPr>
                </a:tc>
                <a:tc>
                  <a:txBody>
                    <a:bodyPr/>
                    <a:lstStyle/>
                    <a:p>
                      <a:pPr marR="53975" algn="r">
                        <a:lnSpc>
                          <a:spcPct val="100000"/>
                        </a:lnSpc>
                        <a:spcBef>
                          <a:spcPts val="25"/>
                        </a:spcBef>
                      </a:pPr>
                      <a:r>
                        <a:rPr sz="850" b="1" dirty="0">
                          <a:solidFill>
                            <a:srgbClr val="3E3E3E"/>
                          </a:solidFill>
                          <a:latin typeface="Arial" panose="020B0604020202020204"/>
                          <a:cs typeface="Arial" panose="020B0604020202020204"/>
                        </a:rPr>
                        <a:t>11.97%</a:t>
                      </a:r>
                      <a:endParaRPr sz="850">
                        <a:latin typeface="Arial" panose="020B0604020202020204"/>
                        <a:cs typeface="Arial" panose="020B0604020202020204"/>
                      </a:endParaRPr>
                    </a:p>
                  </a:txBody>
                  <a:tcPr marL="0" marR="0" marT="3175" marB="0">
                    <a:lnT w="9525">
                      <a:solidFill>
                        <a:srgbClr val="CACACA"/>
                      </a:solidFill>
                      <a:prstDash val="solid"/>
                    </a:lnT>
                    <a:lnB w="9525">
                      <a:solidFill>
                        <a:srgbClr val="CACACA"/>
                      </a:solidFill>
                      <a:prstDash val="solid"/>
                    </a:lnB>
                  </a:tcPr>
                </a:tc>
              </a:tr>
              <a:tr h="185820">
                <a:tc>
                  <a:txBody>
                    <a:bodyPr/>
                    <a:lstStyle/>
                    <a:p>
                      <a:pPr marL="31750">
                        <a:lnSpc>
                          <a:spcPts val="935"/>
                        </a:lnSpc>
                      </a:pPr>
                      <a:r>
                        <a:rPr sz="850" spc="-5" dirty="0">
                          <a:solidFill>
                            <a:srgbClr val="3E3E3E"/>
                          </a:solidFill>
                          <a:latin typeface="Arial" panose="020B0604020202020204"/>
                          <a:cs typeface="Arial" panose="020B0604020202020204"/>
                        </a:rPr>
                        <a:t>surpassed the SeaBridge Consensus Estimate of 8 cents.</a:t>
                      </a:r>
                      <a:endParaRPr sz="850">
                        <a:latin typeface="Arial" panose="020B0604020202020204"/>
                        <a:cs typeface="Arial" panose="020B0604020202020204"/>
                      </a:endParaRPr>
                    </a:p>
                  </a:txBody>
                  <a:tcPr marL="0" marR="0" marT="0" marB="0"/>
                </a:tc>
                <a:tc>
                  <a:txBody>
                    <a:bodyPr/>
                    <a:lstStyle/>
                    <a:p>
                      <a:pPr marL="64770">
                        <a:lnSpc>
                          <a:spcPct val="100000"/>
                        </a:lnSpc>
                        <a:spcBef>
                          <a:spcPts val="25"/>
                        </a:spcBef>
                      </a:pPr>
                      <a:r>
                        <a:rPr sz="850" spc="-5" dirty="0">
                          <a:solidFill>
                            <a:srgbClr val="3E3E3E"/>
                          </a:solidFill>
                          <a:latin typeface="Arial" panose="020B0604020202020204"/>
                          <a:cs typeface="Arial" panose="020B0604020202020204"/>
                        </a:rPr>
                        <a:t>EPS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Surprise</a:t>
                      </a:r>
                      <a:endParaRPr sz="850">
                        <a:latin typeface="Arial" panose="020B0604020202020204"/>
                        <a:cs typeface="Arial" panose="020B0604020202020204"/>
                      </a:endParaRPr>
                    </a:p>
                  </a:txBody>
                  <a:tcPr marL="0" marR="0" marT="3175" marB="0">
                    <a:lnT w="9525">
                      <a:solidFill>
                        <a:srgbClr val="CACACA"/>
                      </a:solidFill>
                      <a:prstDash val="solid"/>
                    </a:lnT>
                    <a:lnB w="9525">
                      <a:solidFill>
                        <a:srgbClr val="CACACA"/>
                      </a:solidFill>
                      <a:prstDash val="solid"/>
                    </a:lnB>
                  </a:tcPr>
                </a:tc>
                <a:tc>
                  <a:txBody>
                    <a:bodyPr/>
                    <a:lstStyle/>
                    <a:p>
                      <a:pPr marR="55245" algn="r">
                        <a:lnSpc>
                          <a:spcPct val="100000"/>
                        </a:lnSpc>
                        <a:spcBef>
                          <a:spcPts val="25"/>
                        </a:spcBef>
                      </a:pPr>
                      <a:r>
                        <a:rPr sz="850" b="1" dirty="0">
                          <a:solidFill>
                            <a:srgbClr val="3E3E3E"/>
                          </a:solidFill>
                          <a:latin typeface="Arial" panose="020B0604020202020204"/>
                          <a:cs typeface="Arial" panose="020B0604020202020204"/>
                        </a:rPr>
                        <a:t>400.00%</a:t>
                      </a:r>
                      <a:endParaRPr sz="850">
                        <a:latin typeface="Arial" panose="020B0604020202020204"/>
                        <a:cs typeface="Arial" panose="020B0604020202020204"/>
                      </a:endParaRPr>
                    </a:p>
                  </a:txBody>
                  <a:tcPr marL="0" marR="0" marT="3175" marB="0">
                    <a:lnT w="9525">
                      <a:solidFill>
                        <a:srgbClr val="CACACA"/>
                      </a:solidFill>
                      <a:prstDash val="solid"/>
                    </a:lnT>
                    <a:lnB w="9525">
                      <a:solidFill>
                        <a:srgbClr val="CACACA"/>
                      </a:solidFill>
                      <a:prstDash val="solid"/>
                    </a:lnB>
                  </a:tcPr>
                </a:tc>
              </a:tr>
            </a:tbl>
          </a:graphicData>
        </a:graphic>
      </p:graphicFrame>
      <p:sp>
        <p:nvSpPr>
          <p:cNvPr id="13" name="object 13"/>
          <p:cNvSpPr/>
          <p:nvPr/>
        </p:nvSpPr>
        <p:spPr>
          <a:xfrm>
            <a:off x="7214435" y="871788"/>
            <a:ext cx="0" cy="915035"/>
          </a:xfrm>
          <a:custGeom>
            <a:avLst/>
            <a:gdLst/>
            <a:ahLst/>
            <a:cxnLst/>
            <a:rect l="l" t="t" r="r" b="b"/>
            <a:pathLst>
              <a:path h="915035">
                <a:moveTo>
                  <a:pt x="0" y="0"/>
                </a:moveTo>
                <a:lnTo>
                  <a:pt x="0" y="914734"/>
                </a:lnTo>
              </a:path>
            </a:pathLst>
          </a:custGeom>
          <a:ln w="7686">
            <a:solidFill>
              <a:srgbClr val="CACACA"/>
            </a:solidFill>
          </a:ln>
        </p:spPr>
        <p:txBody>
          <a:bodyPr wrap="square" lIns="0" tIns="0" rIns="0" bIns="0" rtlCol="0"/>
          <a:lstStyle/>
          <a:p/>
        </p:txBody>
      </p:sp>
      <p:sp>
        <p:nvSpPr>
          <p:cNvPr id="14" name="object 14"/>
          <p:cNvSpPr/>
          <p:nvPr/>
        </p:nvSpPr>
        <p:spPr>
          <a:xfrm>
            <a:off x="5238917" y="1786522"/>
            <a:ext cx="1976120" cy="0"/>
          </a:xfrm>
          <a:custGeom>
            <a:avLst/>
            <a:gdLst/>
            <a:ahLst/>
            <a:cxnLst/>
            <a:rect l="l" t="t" r="r" b="b"/>
            <a:pathLst>
              <a:path w="1976120">
                <a:moveTo>
                  <a:pt x="0" y="0"/>
                </a:moveTo>
                <a:lnTo>
                  <a:pt x="1975518" y="0"/>
                </a:lnTo>
              </a:path>
            </a:pathLst>
          </a:custGeom>
          <a:ln w="7686">
            <a:solidFill>
              <a:srgbClr val="CACACA"/>
            </a:solidFill>
          </a:ln>
        </p:spPr>
        <p:txBody>
          <a:bodyPr wrap="square" lIns="0" tIns="0" rIns="0" bIns="0" rtlCol="0"/>
          <a:lstStyle/>
          <a:p/>
        </p:txBody>
      </p:sp>
      <p:sp>
        <p:nvSpPr>
          <p:cNvPr id="15" name="object 15"/>
          <p:cNvSpPr/>
          <p:nvPr/>
        </p:nvSpPr>
        <p:spPr>
          <a:xfrm>
            <a:off x="319338" y="7382543"/>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16" name="object 16"/>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17" name="object 17"/>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18" name="object 18"/>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19" name="object 19"/>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20" name="object 20"/>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22" name="object 22"/>
          <p:cNvSpPr txBox="1">
            <a:spLocks noGrp="1"/>
          </p:cNvSpPr>
          <p:nvPr>
            <p:ph type="dt" sz="half" idx="6"/>
          </p:nvPr>
        </p:nvSpPr>
        <p:spPr>
          <a:xfrm>
            <a:off x="241300" y="10321925"/>
            <a:ext cx="1954530" cy="132080"/>
          </a:xfrm>
          <a:prstGeom prst="rect">
            <a:avLst/>
          </a:prstGeom>
        </p:spPr>
        <p:txBody>
          <a:bodyPr vert="horz" wrap="square" lIns="0" tIns="1905" rIns="0" bIns="0" rtlCol="0">
            <a:spAutoFit/>
          </a:bodyPr>
          <a:lstStyle/>
          <a:p>
            <a:pPr marL="12700">
              <a:lnSpc>
                <a:spcPct val="100000"/>
              </a:lnSpc>
              <a:spcBef>
                <a:spcPts val="15"/>
              </a:spcBef>
            </a:pPr>
            <a:r>
              <a:rPr spc="-5" dirty="0"/>
              <a:t>SeaBridge Equity</a:t>
            </a:r>
            <a:r>
              <a:rPr spc="-30" dirty="0"/>
              <a:t> </a:t>
            </a:r>
            <a:r>
              <a:rPr spc="-5" dirty="0"/>
              <a:t>Research</a:t>
            </a:r>
            <a:endParaRPr spc="-5" dirty="0"/>
          </a:p>
        </p:txBody>
      </p:sp>
      <p:sp>
        <p:nvSpPr>
          <p:cNvPr id="23" name="object 23"/>
          <p:cNvSpPr txBox="1"/>
          <p:nvPr/>
        </p:nvSpPr>
        <p:spPr>
          <a:xfrm>
            <a:off x="3338830" y="10321925"/>
            <a:ext cx="1379220" cy="132080"/>
          </a:xfrm>
          <a:prstGeom prst="rect">
            <a:avLst/>
          </a:prstGeom>
        </p:spPr>
        <p:txBody>
          <a:bodyPr vert="horz" wrap="square" lIns="0" tIns="1905" rIns="0" bIns="0" rtlCol="0">
            <a:spAutoFit/>
          </a:bodyPr>
          <a:lstStyle/>
          <a:p>
            <a:pPr marL="12700">
              <a:lnSpc>
                <a:spcPct val="100000"/>
              </a:lnSpc>
              <a:spcBef>
                <a:spcPts val="15"/>
              </a:spcBef>
            </a:pPr>
            <a:r>
              <a:rPr sz="850" spc="-5" dirty="0">
                <a:solidFill>
                  <a:srgbClr val="CACACA"/>
                </a:solidFill>
                <a:latin typeface="Arial" panose="020B0604020202020204"/>
                <a:cs typeface="Arial" panose="020B0604020202020204"/>
                <a:hlinkClick r:id="rId3"/>
              </a:rPr>
              <a:t>www.SeaBridge.com</a:t>
            </a:r>
            <a:endParaRPr sz="850">
              <a:latin typeface="Arial" panose="020B0604020202020204"/>
              <a:cs typeface="Arial" panose="020B0604020202020204"/>
            </a:endParaRPr>
          </a:p>
        </p:txBody>
      </p:sp>
      <p:sp>
        <p:nvSpPr>
          <p:cNvPr id="24" name="object 24"/>
          <p:cNvSpPr txBox="1">
            <a:spLocks noGrp="1"/>
          </p:cNvSpPr>
          <p:nvPr>
            <p:ph type="sldNum" sz="quarter" idx="7"/>
          </p:nvPr>
        </p:nvSpPr>
        <p:spPr>
          <a:xfrm>
            <a:off x="6513763" y="10321926"/>
            <a:ext cx="713740" cy="132080"/>
          </a:xfrm>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70" dirty="0"/>
              <a:t> </a:t>
            </a:r>
            <a:r>
              <a:rPr lang="en-US" spc="-70" dirty="0"/>
              <a:t>6</a:t>
            </a:r>
            <a:endParaRPr lang="en-US" spc="-7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19338" y="9173578"/>
            <a:ext cx="6933565" cy="0"/>
          </a:xfrm>
          <a:custGeom>
            <a:avLst/>
            <a:gdLst/>
            <a:ahLst/>
            <a:cxnLst/>
            <a:rect l="l" t="t" r="r" b="b"/>
            <a:pathLst>
              <a:path w="6933565">
                <a:moveTo>
                  <a:pt x="0" y="0"/>
                </a:moveTo>
                <a:lnTo>
                  <a:pt x="6933531" y="0"/>
                </a:lnTo>
              </a:path>
            </a:pathLst>
          </a:custGeom>
          <a:ln w="7686">
            <a:solidFill>
              <a:srgbClr val="CACACA"/>
            </a:solidFill>
          </a:ln>
        </p:spPr>
        <p:txBody>
          <a:bodyPr wrap="square" lIns="0" tIns="0" rIns="0" bIns="0" rtlCol="0"/>
          <a:lstStyle/>
          <a:p/>
        </p:txBody>
      </p:sp>
      <p:sp>
        <p:nvSpPr>
          <p:cNvPr id="3" name="object 3"/>
          <p:cNvSpPr txBox="1"/>
          <p:nvPr/>
        </p:nvSpPr>
        <p:spPr>
          <a:xfrm>
            <a:off x="302794" y="417094"/>
            <a:ext cx="6964680" cy="1783715"/>
          </a:xfrm>
          <a:prstGeom prst="rect">
            <a:avLst/>
          </a:prstGeom>
        </p:spPr>
        <p:txBody>
          <a:bodyPr vert="horz" wrap="square" lIns="0" tIns="17780" rIns="0" bIns="0" rtlCol="0">
            <a:spAutoFit/>
          </a:bodyPr>
          <a:lstStyle/>
          <a:p>
            <a:pPr>
              <a:lnSpc>
                <a:spcPct val="100000"/>
              </a:lnSpc>
            </a:pPr>
            <a:r>
              <a:rPr sz="1050" b="1" spc="15" dirty="0">
                <a:solidFill>
                  <a:srgbClr val="007F06"/>
                </a:solidFill>
                <a:latin typeface="Arial" panose="020B0604020202020204"/>
                <a:cs typeface="Arial" panose="020B0604020202020204"/>
              </a:rPr>
              <a:t>Valuation</a:t>
            </a:r>
            <a:endParaRPr sz="1050">
              <a:latin typeface="Arial" panose="020B0604020202020204"/>
              <a:cs typeface="Arial" panose="020B0604020202020204"/>
            </a:endParaRPr>
          </a:p>
          <a:p>
            <a:pPr marL="12700" marR="6350">
              <a:lnSpc>
                <a:spcPct val="113000"/>
              </a:lnSpc>
              <a:spcBef>
                <a:spcPts val="565"/>
              </a:spcBef>
            </a:pPr>
            <a:r>
              <a:rPr sz="850" spc="-5" dirty="0">
                <a:solidFill>
                  <a:srgbClr val="3E3E3E"/>
                </a:solidFill>
                <a:latin typeface="Arial" panose="020B0604020202020204"/>
                <a:cs typeface="Arial" panose="020B0604020202020204"/>
                <a:sym typeface="+mn-ea"/>
              </a:rPr>
              <a:t>CF Industries’ shares are up 61.3% over the trailing 12-month period. Over the past year, the SeaBridge Fertilizers industry and the SeaBridge Basic  Materials sector are up 79% and 65.4%, respectively.</a:t>
            </a:r>
            <a:endParaRPr sz="850">
              <a:latin typeface="Arial" panose="020B0604020202020204"/>
              <a:cs typeface="Arial" panose="020B0604020202020204"/>
            </a:endParaRPr>
          </a:p>
          <a:p>
            <a:pPr>
              <a:lnSpc>
                <a:spcPct val="100000"/>
              </a:lnSpc>
              <a:spcBef>
                <a:spcPts val="5"/>
              </a:spcBef>
            </a:pPr>
            <a:endParaRPr sz="850">
              <a:latin typeface="Times New Roman" panose="02020603050405020304"/>
              <a:cs typeface="Times New Roman" panose="02020603050405020304"/>
            </a:endParaRPr>
          </a:p>
          <a:p>
            <a:pPr marL="12700">
              <a:lnSpc>
                <a:spcPct val="100000"/>
              </a:lnSpc>
              <a:spcBef>
                <a:spcPts val="5"/>
              </a:spcBef>
            </a:pPr>
            <a:r>
              <a:rPr sz="850" spc="-5" dirty="0">
                <a:solidFill>
                  <a:srgbClr val="3E3E3E"/>
                </a:solidFill>
                <a:latin typeface="Arial" panose="020B0604020202020204"/>
                <a:cs typeface="Arial" panose="020B0604020202020204"/>
                <a:sym typeface="+mn-ea"/>
              </a:rPr>
              <a:t>The S&amp;P 500 index is up 35.8% in the past year.</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5715">
              <a:lnSpc>
                <a:spcPct val="113000"/>
              </a:lnSpc>
            </a:pPr>
            <a:r>
              <a:rPr sz="850" spc="-5" dirty="0">
                <a:solidFill>
                  <a:srgbClr val="3E3E3E"/>
                </a:solidFill>
                <a:latin typeface="Arial" panose="020B0604020202020204"/>
                <a:cs typeface="Arial" panose="020B0604020202020204"/>
                <a:sym typeface="+mn-ea"/>
              </a:rPr>
              <a:t>The stock is currently trading at 9.92X trailing 12-month enterprise value-to EBITDA (EV/EBITDA) ratio, which compares to 13.47X for the SeaBridge  sub-industry, 9.48X for the SeaBridge sector and 17.13X for the S&amp;P 500</a:t>
            </a:r>
            <a:r>
              <a:rPr sz="850" spc="5" dirty="0">
                <a:solidFill>
                  <a:srgbClr val="3E3E3E"/>
                </a:solidFill>
                <a:latin typeface="Arial" panose="020B0604020202020204"/>
                <a:cs typeface="Arial" panose="020B0604020202020204"/>
                <a:sym typeface="+mn-ea"/>
              </a:rPr>
              <a:t> </a:t>
            </a:r>
            <a:r>
              <a:rPr sz="850" spc="-5" dirty="0">
                <a:solidFill>
                  <a:srgbClr val="3E3E3E"/>
                </a:solidFill>
                <a:latin typeface="Arial" panose="020B0604020202020204"/>
                <a:cs typeface="Arial" panose="020B0604020202020204"/>
                <a:sym typeface="+mn-ea"/>
              </a:rPr>
              <a:t>index.</a:t>
            </a:r>
            <a:endParaRPr sz="850">
              <a:latin typeface="Arial" panose="020B0604020202020204"/>
              <a:cs typeface="Arial" panose="020B0604020202020204"/>
            </a:endParaRPr>
          </a:p>
          <a:p>
            <a:pPr>
              <a:lnSpc>
                <a:spcPct val="100000"/>
              </a:lnSpc>
              <a:spcBef>
                <a:spcPts val="10"/>
              </a:spcBef>
            </a:pPr>
            <a:endParaRPr sz="850">
              <a:latin typeface="Times New Roman" panose="02020603050405020304"/>
              <a:cs typeface="Times New Roman" panose="02020603050405020304"/>
            </a:endParaRPr>
          </a:p>
          <a:p>
            <a:pPr marL="12700">
              <a:lnSpc>
                <a:spcPct val="100000"/>
              </a:lnSpc>
            </a:pPr>
            <a:r>
              <a:rPr sz="850" spc="-5" dirty="0">
                <a:solidFill>
                  <a:srgbClr val="3E3E3E"/>
                </a:solidFill>
                <a:latin typeface="Arial" panose="020B0604020202020204"/>
                <a:cs typeface="Arial" panose="020B0604020202020204"/>
                <a:sym typeface="+mn-ea"/>
              </a:rPr>
              <a:t>Over the past five years, the stock has traded as high as 23.44X and as low as 4.88X, with a 5-year median of</a:t>
            </a:r>
            <a:r>
              <a:rPr sz="850" spc="65" dirty="0">
                <a:solidFill>
                  <a:srgbClr val="3E3E3E"/>
                </a:solidFill>
                <a:latin typeface="Arial" panose="020B0604020202020204"/>
                <a:cs typeface="Arial" panose="020B0604020202020204"/>
                <a:sym typeface="+mn-ea"/>
              </a:rPr>
              <a:t> </a:t>
            </a:r>
            <a:r>
              <a:rPr sz="850" spc="-5" dirty="0">
                <a:solidFill>
                  <a:srgbClr val="3E3E3E"/>
                </a:solidFill>
                <a:latin typeface="Arial" panose="020B0604020202020204"/>
                <a:cs typeface="Arial" panose="020B0604020202020204"/>
                <a:sym typeface="+mn-ea"/>
              </a:rPr>
              <a:t>9X.</a:t>
            </a:r>
            <a:endParaRPr sz="850">
              <a:latin typeface="Arial" panose="020B0604020202020204"/>
              <a:cs typeface="Arial" panose="020B0604020202020204"/>
            </a:endParaRPr>
          </a:p>
          <a:p>
            <a:pPr marL="12700" marR="65405">
              <a:lnSpc>
                <a:spcPct val="214000"/>
              </a:lnSpc>
            </a:pPr>
            <a:r>
              <a:rPr sz="850" spc="-5" dirty="0">
                <a:solidFill>
                  <a:srgbClr val="3E3E3E"/>
                </a:solidFill>
                <a:latin typeface="Arial" panose="020B0604020202020204"/>
                <a:cs typeface="Arial" panose="020B0604020202020204"/>
                <a:sym typeface="+mn-ea"/>
              </a:rPr>
              <a:t>Our Neutral recommendation indicates that the stock will perform in-line with the market. Our $52 price target reflects 1.98X tangible book value</a:t>
            </a:r>
            <a:endParaRPr sz="850">
              <a:latin typeface="Arial" panose="020B0604020202020204"/>
              <a:cs typeface="Arial" panose="020B0604020202020204"/>
            </a:endParaRPr>
          </a:p>
        </p:txBody>
      </p:sp>
      <p:sp>
        <p:nvSpPr>
          <p:cNvPr id="4" name="object 4"/>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5" name="object 5"/>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6" name="object 6"/>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7" name="object 7"/>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8" name="object 8"/>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10" name="object 10"/>
          <p:cNvSpPr txBox="1">
            <a:spLocks noGrp="1"/>
          </p:cNvSpPr>
          <p:nvPr>
            <p:ph type="dt" sz="half" idx="6"/>
          </p:nvPr>
        </p:nvSpPr>
        <p:spPr>
          <a:xfrm>
            <a:off x="241300" y="10321925"/>
            <a:ext cx="1928495" cy="132080"/>
          </a:xfrm>
          <a:prstGeom prst="rect">
            <a:avLst/>
          </a:prstGeom>
        </p:spPr>
        <p:txBody>
          <a:bodyPr vert="horz" wrap="square" lIns="0" tIns="1905" rIns="0" bIns="0" rtlCol="0">
            <a:spAutoFit/>
          </a:bodyPr>
          <a:lstStyle/>
          <a:p>
            <a:pPr marL="12700">
              <a:lnSpc>
                <a:spcPct val="100000"/>
              </a:lnSpc>
              <a:spcBef>
                <a:spcPts val="15"/>
              </a:spcBef>
            </a:pPr>
            <a:r>
              <a:rPr spc="-5" dirty="0"/>
              <a:t>SeaBridge Equity</a:t>
            </a:r>
            <a:r>
              <a:rPr spc="-30" dirty="0"/>
              <a:t> </a:t>
            </a:r>
            <a:r>
              <a:rPr spc="-5" dirty="0"/>
              <a:t>Research</a:t>
            </a:r>
            <a:endParaRPr spc="-5" dirty="0"/>
          </a:p>
        </p:txBody>
      </p:sp>
      <p:sp>
        <p:nvSpPr>
          <p:cNvPr id="11" name="object 11"/>
          <p:cNvSpPr txBox="1"/>
          <p:nvPr/>
        </p:nvSpPr>
        <p:spPr>
          <a:xfrm>
            <a:off x="3338830" y="10321925"/>
            <a:ext cx="2487295" cy="132080"/>
          </a:xfrm>
          <a:prstGeom prst="rect">
            <a:avLst/>
          </a:prstGeom>
        </p:spPr>
        <p:txBody>
          <a:bodyPr vert="horz" wrap="square" lIns="0" tIns="1905" rIns="0" bIns="0" rtlCol="0">
            <a:spAutoFit/>
          </a:bodyPr>
          <a:lstStyle/>
          <a:p>
            <a:pPr marL="12700">
              <a:lnSpc>
                <a:spcPct val="100000"/>
              </a:lnSpc>
              <a:spcBef>
                <a:spcPts val="15"/>
              </a:spcBef>
            </a:pPr>
            <a:r>
              <a:rPr sz="850" spc="-5" dirty="0">
                <a:solidFill>
                  <a:srgbClr val="CACACA"/>
                </a:solidFill>
                <a:latin typeface="Arial" panose="020B0604020202020204"/>
                <a:cs typeface="Arial" panose="020B0604020202020204"/>
                <a:hlinkClick r:id="rId1"/>
              </a:rPr>
              <a:t>www.SeaBridge.com</a:t>
            </a:r>
            <a:endParaRPr sz="850">
              <a:latin typeface="Arial" panose="020B0604020202020204"/>
              <a:cs typeface="Arial" panose="020B0604020202020204"/>
            </a:endParaRPr>
          </a:p>
        </p:txBody>
      </p:sp>
      <p:sp>
        <p:nvSpPr>
          <p:cNvPr id="12" name="object 12"/>
          <p:cNvSpPr txBox="1">
            <a:spLocks noGrp="1"/>
          </p:cNvSpPr>
          <p:nvPr>
            <p:ph type="sldNum" sz="quarter" idx="7"/>
          </p:nvPr>
        </p:nvSpPr>
        <p:spPr>
          <a:xfrm>
            <a:off x="6513763" y="10321926"/>
            <a:ext cx="713740" cy="132080"/>
          </a:xfrm>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70" dirty="0"/>
              <a:t> </a:t>
            </a:r>
            <a:r>
              <a:rPr lang="en-US" spc="-70" dirty="0"/>
              <a:t>6</a:t>
            </a:r>
            <a:endParaRPr lang="en-US" spc="-70" dirty="0"/>
          </a:p>
        </p:txBody>
      </p:sp>
    </p:spTree>
  </p:cSld>
  <p:clrMapOvr>
    <a:masterClrMapping/>
  </p:clrMapOvr>
</p:sld>
</file>

<file path=ppt/tags/tag1.xml><?xml version="1.0" encoding="utf-8"?>
<p:tagLst xmlns:p="http://schemas.openxmlformats.org/presentationml/2006/main">
  <p:tag name="KSO_WM_UNIT_TABLE_BEAUTIFY" val="smartTable{ee13a53c-2166-4ae6-8a2d-f26eb8b25794}"/>
</p:tagLst>
</file>

<file path=ppt/tags/tag2.xml><?xml version="1.0" encoding="utf-8"?>
<p:tagLst xmlns:p="http://schemas.openxmlformats.org/presentationml/2006/main">
  <p:tag name="KSO_WM_UNIT_TABLE_BEAUTIFY" val="smartTable{18ae2938-16c7-4a28-bc08-83763541eb2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12871</Words>
  <Application>WPS 演示</Application>
  <PresentationFormat>On-screen Show (4:3)</PresentationFormat>
  <Paragraphs>352</Paragraphs>
  <Slides>6</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6</vt:i4>
      </vt:variant>
    </vt:vector>
  </HeadingPairs>
  <TitlesOfParts>
    <vt:vector size="16" baseType="lpstr">
      <vt:lpstr>Arial</vt:lpstr>
      <vt:lpstr>宋体</vt:lpstr>
      <vt:lpstr>Wingdings</vt:lpstr>
      <vt:lpstr>Arial</vt:lpstr>
      <vt:lpstr>Times New Roman</vt:lpstr>
      <vt:lpstr>Calibri</vt:lpstr>
      <vt:lpstr>微软雅黑</vt:lpstr>
      <vt:lpstr>Arial Unicode MS</vt:lpstr>
      <vt:lpstr>Wingdings</vt:lpstr>
      <vt:lpstr>Office Theme</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Zacks Equity Research Report for MSFT</dc:title>
  <dc:creator/>
  <dc:subject>Zacks Equity Research Report for MSFT</dc:subject>
  <cp:lastModifiedBy>frank</cp:lastModifiedBy>
  <cp:revision>10</cp:revision>
  <dcterms:created xsi:type="dcterms:W3CDTF">2021-02-28T15:54:00Z</dcterms:created>
  <dcterms:modified xsi:type="dcterms:W3CDTF">2021-03-20T23:54:39Z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2021-02-28T00:00:00Z</vt:filetime>
  </property>
  <property fmtid="{D5CDD505-2E9C-101B-9397-08002B2CF9AE}" pid="3" name="Creator">
    <vt:lpwstr>PD4ML. HTML to PDF Converter for Java (370fx2)</vt:lpwstr>
  </property>
  <property fmtid="{D5CDD505-2E9C-101B-9397-08002B2CF9AE}" pid="4" name="LastSaved">
    <vt:filetime>2021-02-28T00:00:00Z</vt:filetime>
  </property>
  <property fmtid="{D5CDD505-2E9C-101B-9397-08002B2CF9AE}" pid="5" name="KSOProductBuildVer">
    <vt:lpwstr>2052-11.1.0.9513</vt:lpwstr>
  </property>
</Properties>
</file>