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90" r:id="rId4"/>
    <p:sldId id="318" r:id="rId6"/>
    <p:sldId id="578" r:id="rId7"/>
    <p:sldId id="579" r:id="rId8"/>
    <p:sldId id="597" r:id="rId9"/>
    <p:sldId id="598" r:id="rId10"/>
    <p:sldId id="592" r:id="rId11"/>
    <p:sldId id="580" r:id="rId12"/>
    <p:sldId id="582" r:id="rId13"/>
    <p:sldId id="583" r:id="rId14"/>
    <p:sldId id="584" r:id="rId15"/>
    <p:sldId id="585" r:id="rId16"/>
    <p:sldId id="586" r:id="rId17"/>
    <p:sldId id="599" r:id="rId18"/>
    <p:sldId id="609" r:id="rId19"/>
    <p:sldId id="593" r:id="rId20"/>
    <p:sldId id="587" r:id="rId21"/>
    <p:sldId id="588" r:id="rId22"/>
    <p:sldId id="591" r:id="rId23"/>
    <p:sldId id="589" r:id="rId24"/>
    <p:sldId id="595" r:id="rId25"/>
    <p:sldId id="596" r:id="rId26"/>
    <p:sldId id="607" r:id="rId27"/>
    <p:sldId id="448" r:id="rId28"/>
    <p:sldId id="457" r:id="rId29"/>
    <p:sldId id="458" r:id="rId30"/>
    <p:sldId id="459" r:id="rId31"/>
    <p:sldId id="613" r:id="rId32"/>
    <p:sldId id="619" r:id="rId33"/>
    <p:sldId id="614" r:id="rId34"/>
    <p:sldId id="615" r:id="rId35"/>
    <p:sldId id="616" r:id="rId36"/>
    <p:sldId id="617" r:id="rId37"/>
    <p:sldId id="618" r:id="rId38"/>
    <p:sldId id="461" r:id="rId39"/>
    <p:sldId id="462" r:id="rId40"/>
    <p:sldId id="463" r:id="rId41"/>
    <p:sldId id="315" r:id="rId42"/>
    <p:sldId id="465" r:id="rId43"/>
    <p:sldId id="466" r:id="rId44"/>
    <p:sldId id="467" r:id="rId45"/>
    <p:sldId id="510" r:id="rId46"/>
    <p:sldId id="620" r:id="rId47"/>
    <p:sldId id="464" r:id="rId48"/>
    <p:sldId id="511" r:id="rId49"/>
    <p:sldId id="512" r:id="rId50"/>
    <p:sldId id="514" r:id="rId51"/>
    <p:sldId id="515" r:id="rId52"/>
    <p:sldId id="518" r:id="rId53"/>
    <p:sldId id="519" r:id="rId54"/>
    <p:sldId id="520" r:id="rId55"/>
    <p:sldId id="521" r:id="rId56"/>
    <p:sldId id="522" r:id="rId57"/>
    <p:sldId id="524" r:id="rId58"/>
    <p:sldId id="525" r:id="rId59"/>
    <p:sldId id="526" r:id="rId60"/>
    <p:sldId id="527" r:id="rId61"/>
    <p:sldId id="528" r:id="rId62"/>
    <p:sldId id="529" r:id="rId63"/>
    <p:sldId id="530" r:id="rId64"/>
    <p:sldId id="531" r:id="rId65"/>
    <p:sldId id="532" r:id="rId66"/>
    <p:sldId id="533" r:id="rId67"/>
    <p:sldId id="572" r:id="rId6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3.xml"/><Relationship Id="rId69" Type="http://schemas.openxmlformats.org/officeDocument/2006/relationships/presProps" Target="presProps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3FEB1-71A1-4FF2-A160-55DB5C285B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E3592-F9F5-43DC-BEDC-17CB4B72EC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099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换成耶鲁大学元素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099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换成耶鲁大学元素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6147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加马总照片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0723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6433-E5AB-43A0-8244-E50EC49A69A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3A08F-7094-4727-A6A3-94B441A91AE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472E4-CF17-4D7F-A845-C60C8D5DEE4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819A4-45B1-4D9D-BA39-38FBA090032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25DC-1930-46EB-9E78-8C8F6810015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E4611-AA15-4BD2-A1B3-DFF041F6CDD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6F74-FF23-4599-9A9C-7C0FF87ECA7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6D52-82DE-4694-9D8F-FA5812843C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6858-C042-4600-B225-80B8C756747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03C0-FD43-41D9-97F4-5DFB9FF62E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04F8-09EF-43FF-8929-B4D6EEAC012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600200"/>
            <a:ext cx="5486400" cy="3657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Image#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C896-D667-40BC-A539-BD31F207DF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A48A4-72FF-4EC7-A4E1-BE0D923BE6E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DD4769-B191-4DC2-BD0A-650F0A1FD81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w Cen MT" panose="020B0602020104020603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6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1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1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0.png"/><Relationship Id="rId1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1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1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1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1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1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1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1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7.png"/><Relationship Id="rId1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74"/>
          <a:stretch>
            <a:fillRect/>
          </a:stretch>
        </p:blipFill>
        <p:spPr>
          <a:xfrm flipH="1">
            <a:off x="0" y="433420"/>
            <a:ext cx="12191999" cy="599115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433388"/>
            <a:ext cx="12192000" cy="5991225"/>
          </a:xfrm>
          <a:prstGeom prst="rect">
            <a:avLst/>
          </a:prstGeom>
          <a:gradFill flip="none" rotWithShape="1">
            <a:gsLst>
              <a:gs pos="0">
                <a:srgbClr val="26243A">
                  <a:alpha val="36000"/>
                </a:srgbClr>
              </a:gs>
              <a:gs pos="100000">
                <a:srgbClr val="19172F">
                  <a:alpha val="5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74"/>
          <a:stretch>
            <a:fillRect/>
          </a:stretch>
        </p:blipFill>
        <p:spPr>
          <a:xfrm flipH="1">
            <a:off x="-39370" y="415005"/>
            <a:ext cx="12191999" cy="599115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39370" y="414973"/>
            <a:ext cx="12192000" cy="5991225"/>
          </a:xfrm>
          <a:prstGeom prst="rect">
            <a:avLst/>
          </a:prstGeom>
          <a:gradFill flip="none" rotWithShape="1">
            <a:gsLst>
              <a:gs pos="0">
                <a:srgbClr val="26243A">
                  <a:alpha val="36000"/>
                </a:srgbClr>
              </a:gs>
              <a:gs pos="100000">
                <a:srgbClr val="19172F">
                  <a:alpha val="5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258445" y="6487478"/>
            <a:ext cx="6078538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email: info@seabridgefintech.com // website:  www.seabridgefintech.com                         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" name="组合 5"/>
          <p:cNvGrpSpPr/>
          <p:nvPr/>
        </p:nvGrpSpPr>
        <p:grpSpPr bwMode="auto">
          <a:xfrm>
            <a:off x="826770" y="4306253"/>
            <a:ext cx="3146425" cy="487362"/>
            <a:chOff x="999770" y="3429607"/>
            <a:chExt cx="3145676" cy="486988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859990" y="3510507"/>
              <a:ext cx="0" cy="3251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002718" y="3510507"/>
              <a:ext cx="0" cy="3251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4145446" y="3510507"/>
              <a:ext cx="0" cy="3251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形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770" y="3429607"/>
              <a:ext cx="486988" cy="48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组合 21"/>
            <p:cNvGrpSpPr/>
            <p:nvPr/>
          </p:nvGrpSpPr>
          <p:grpSpPr bwMode="auto">
            <a:xfrm>
              <a:off x="2233854" y="3475364"/>
              <a:ext cx="395475" cy="395475"/>
              <a:chOff x="713349" y="3653425"/>
              <a:chExt cx="395475" cy="395475"/>
            </a:xfrm>
          </p:grpSpPr>
          <p:pic>
            <p:nvPicPr>
              <p:cNvPr id="20" name="图形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899" y="3687975"/>
                <a:ext cx="326374" cy="326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椭圆 21"/>
              <p:cNvSpPr/>
              <p:nvPr/>
            </p:nvSpPr>
            <p:spPr>
              <a:xfrm>
                <a:off x="714046" y="3653670"/>
                <a:ext cx="395194" cy="39498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3" name="组合 4"/>
            <p:cNvGrpSpPr/>
            <p:nvPr/>
          </p:nvGrpSpPr>
          <p:grpSpPr bwMode="auto">
            <a:xfrm>
              <a:off x="3376425" y="3475364"/>
              <a:ext cx="395475" cy="395475"/>
              <a:chOff x="3469106" y="3073618"/>
              <a:chExt cx="395475" cy="395475"/>
            </a:xfrm>
          </p:grpSpPr>
          <p:pic>
            <p:nvPicPr>
              <p:cNvPr id="27" name="图形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026" y="3109538"/>
                <a:ext cx="323635" cy="323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椭圆 34"/>
              <p:cNvSpPr/>
              <p:nvPr/>
            </p:nvSpPr>
            <p:spPr>
              <a:xfrm>
                <a:off x="3468373" y="3073863"/>
                <a:ext cx="396781" cy="39498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 bwMode="auto">
          <a:xfrm>
            <a:off x="468630" y="155575"/>
            <a:ext cx="254000" cy="96838"/>
            <a:chOff x="1666875" y="5314950"/>
            <a:chExt cx="333375" cy="125698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28575"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1666875" y="5440648"/>
              <a:ext cx="333375" cy="0"/>
            </a:xfrm>
            <a:prstGeom prst="line">
              <a:avLst/>
            </a:prstGeom>
            <a:ln w="28575"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"/>
          <p:cNvSpPr txBox="1">
            <a:spLocks noChangeArrowheads="1"/>
          </p:cNvSpPr>
          <p:nvPr/>
        </p:nvSpPr>
        <p:spPr bwMode="auto">
          <a:xfrm>
            <a:off x="627380" y="1866900"/>
            <a:ext cx="1093724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美股投资系列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交易系统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文本框 21"/>
          <p:cNvSpPr txBox="1">
            <a:spLocks noChangeArrowheads="1"/>
          </p:cNvSpPr>
          <p:nvPr/>
        </p:nvSpPr>
        <p:spPr bwMode="auto">
          <a:xfrm>
            <a:off x="11464290" y="607695"/>
            <a:ext cx="459740" cy="34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67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SEABRIDGE FINTECH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67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1" name="组合 26"/>
          <p:cNvGrpSpPr/>
          <p:nvPr/>
        </p:nvGrpSpPr>
        <p:grpSpPr bwMode="auto">
          <a:xfrm>
            <a:off x="11652885" y="4301808"/>
            <a:ext cx="77788" cy="530225"/>
            <a:chOff x="11822740" y="1172902"/>
            <a:chExt cx="130629" cy="879393"/>
          </a:xfrm>
        </p:grpSpPr>
        <p:sp>
          <p:nvSpPr>
            <p:cNvPr id="42" name="椭圆 41"/>
            <p:cNvSpPr/>
            <p:nvPr/>
          </p:nvSpPr>
          <p:spPr>
            <a:xfrm>
              <a:off x="11822740" y="1172902"/>
              <a:ext cx="130629" cy="131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1822740" y="1546776"/>
              <a:ext cx="130629" cy="13164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1822740" y="1920649"/>
              <a:ext cx="130629" cy="131646"/>
            </a:xfrm>
            <a:prstGeom prst="ellipse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5" name="直接连接符 44"/>
          <p:cNvCxnSpPr/>
          <p:nvPr/>
        </p:nvCxnSpPr>
        <p:spPr>
          <a:xfrm>
            <a:off x="11692255" y="5069523"/>
            <a:ext cx="0" cy="1011237"/>
          </a:xfrm>
          <a:prstGeom prst="line">
            <a:avLst/>
          </a:prstGeom>
          <a:ln w="12700">
            <a:solidFill>
              <a:schemeClr val="bg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22"/>
          <p:cNvSpPr txBox="1">
            <a:spLocks noChangeArrowheads="1"/>
          </p:cNvSpPr>
          <p:nvPr/>
        </p:nvSpPr>
        <p:spPr bwMode="auto">
          <a:xfrm>
            <a:off x="11464289" y="6334283"/>
            <a:ext cx="496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×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7" name="图片 46" descr="logo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25" y="431800"/>
            <a:ext cx="1256030" cy="125603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109856" y="2159508"/>
            <a:ext cx="11620820" cy="1861185"/>
          </a:xfrm>
          <a:prstGeom prst="rect">
            <a:avLst/>
          </a:prstGeom>
          <a:noFill/>
        </p:spPr>
        <p:txBody>
          <a:bodyPr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  <a:sym typeface="+mn-ea"/>
              </a:rPr>
              <a:t>SEABRIDGE </a:t>
            </a:r>
            <a:endParaRPr kumimoji="0" lang="en-US" altLang="zh-CN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48" name="图片 47" descr="White on Transparen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670" y="466725"/>
            <a:ext cx="2096770" cy="11861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4- Trend 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31115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31115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2895" y="3048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5435" y="3048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7958" y="866992"/>
            <a:ext cx="445008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Trend Bar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大阳线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大阴线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26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655" y="1143635"/>
            <a:ext cx="6199505" cy="527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Trend Bar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的主体大于整个范围的50％。如收价高于开价，则看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涨</a:t>
            </a:r>
            <a:r>
              <a:rPr 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大阳线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。如收价低于开价，看跌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大阴线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Trend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B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ar不一定代表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市场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也是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强趋势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的,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很多时候并不会继续高昂或者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低迷的走势。</a:t>
            </a: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单根</a:t>
            </a:r>
            <a:r>
              <a:rPr kumimoji="0" lang="zh-CN" altLang="en-US" sz="18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有参考</a:t>
            </a: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意义</a:t>
            </a:r>
            <a:r>
              <a:rPr kumimoji="0" lang="zh-CN" altLang="en-US" sz="18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但不强</a:t>
            </a:r>
            <a:endParaRPr kumimoji="0" lang="zh-CN" altLang="en-US" sz="180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endParaRPr kumimoji="0" lang="en-US" sz="180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•</a:t>
            </a:r>
            <a:r>
              <a:rPr 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 </a:t>
            </a:r>
            <a:r>
              <a:rPr 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Trend Bar </a:t>
            </a:r>
            <a:r>
              <a:rPr 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出现的位置和组合形态更重要</a:t>
            </a:r>
            <a:endParaRPr lang="en-US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+mn-ea"/>
            </a:endParaRPr>
          </a:p>
        </p:txBody>
      </p:sp>
      <p:pic>
        <p:nvPicPr>
          <p:cNvPr id="16391" name="图片 7" descr="C:\Users\frank\Desktop\2 class\4.PNG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91960" y="1624330"/>
            <a:ext cx="5198745" cy="4620260"/>
          </a:xfrm>
          <a:prstGeom prst="rect">
            <a:avLst/>
          </a:prstGeom>
          <a:noFill/>
          <a:ln w="508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5" name="图片 4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81280"/>
            <a:ext cx="12193270" cy="69481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6515" y="4592320"/>
            <a:ext cx="5698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K</a:t>
            </a:r>
            <a:r>
              <a:rPr lang="zh-CN" altLang="en-US" sz="2400" b="1"/>
              <a:t>线出现的位置和组合比形态更重要</a:t>
            </a:r>
            <a:endParaRPr lang="zh-CN" altLang="en-US" sz="2400" b="1"/>
          </a:p>
          <a:p>
            <a:endParaRPr lang="zh-CN" altLang="en-US" sz="2400" b="1"/>
          </a:p>
          <a:p>
            <a:endParaRPr lang="zh-CN" altLang="en-US" sz="24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2682875" y="1908810"/>
            <a:ext cx="682688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弱方向性的K线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C:\Users\frank\Desktop\2 class\0.PNG0"/>
          <p:cNvPicPr>
            <a:picLocks noChangeAspect="1"/>
          </p:cNvPicPr>
          <p:nvPr/>
        </p:nvPicPr>
        <p:blipFill rotWithShape="1">
          <a:blip r:embed="rId1">
            <a:lum bright="18000" contrast="42000"/>
          </a:blip>
          <a:srcRect/>
          <a:stretch>
            <a:fillRect/>
          </a:stretch>
        </p:blipFill>
        <p:spPr>
          <a:xfrm>
            <a:off x="4953000" y="4170045"/>
            <a:ext cx="2285365" cy="2133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White on Transparen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07980" y="341630"/>
            <a:ext cx="1299210" cy="7346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375" y="3048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9405" y="3048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650" y="341313"/>
            <a:ext cx="14335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平行四边形 6"/>
          <p:cNvSpPr/>
          <p:nvPr/>
        </p:nvSpPr>
        <p:spPr>
          <a:xfrm rot="19952664" flipH="1">
            <a:off x="-1770063" y="1206500"/>
            <a:ext cx="15808326" cy="3214688"/>
          </a:xfrm>
          <a:prstGeom prst="parallelogram">
            <a:avLst/>
          </a:prstGeom>
          <a:solidFill>
            <a:srgbClr val="2E2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24" name="内容占位符 2"/>
          <p:cNvSpPr>
            <a:spLocks noGrp="1" noChangeArrowheads="1"/>
          </p:cNvSpPr>
          <p:nvPr>
            <p:ph idx="1"/>
          </p:nvPr>
        </p:nvSpPr>
        <p:spPr>
          <a:xfrm>
            <a:off x="7301230" y="2215515"/>
            <a:ext cx="3727450" cy="383032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市场是混沌的，多空双方不断地互相拉扯，但是谁也看不清对方背后的全部底牌。市场是一个</a:t>
            </a:r>
            <a:r>
              <a:rPr lang="en-US" altLang="zh-CN" sz="1600" dirty="0">
                <a:solidFill>
                  <a:schemeClr val="bg1"/>
                </a:solidFill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</a:rPr>
              <a:t>大乱斗</a:t>
            </a:r>
            <a:r>
              <a:rPr lang="en-US" altLang="zh-CN" sz="1600" dirty="0">
                <a:solidFill>
                  <a:schemeClr val="bg1"/>
                </a:solidFill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</a:rPr>
              <a:t>，</a:t>
            </a:r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无数的多头和无数的空头各自为营。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空头（看跌方向）：股票是</a:t>
            </a:r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空头的武器用来抛售和打压股价。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多头</a:t>
            </a:r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（看涨方向）</a:t>
            </a:r>
            <a:r>
              <a:rPr lang="zh-CN" altLang="en-US" sz="1600" dirty="0">
                <a:solidFill>
                  <a:schemeClr val="bg1"/>
                </a:solidFill>
              </a:rPr>
              <a:t>：资金用来推涨价格，资金是多方的武器。</a:t>
            </a:r>
            <a:endParaRPr lang="zh-CN" alt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多头持股后会转变为空头，空头拿到资金转变为多头。多空身份不断转变并在相互博弈中获得利润。</a:t>
            </a:r>
            <a:r>
              <a:rPr lang="en-US" altLang="zh-CN" sz="1600" dirty="0">
                <a:solidFill>
                  <a:schemeClr val="bg1"/>
                </a:solidFill>
              </a:rPr>
              <a:t> 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22" name="任意多边形: 形状 21"/>
          <p:cNvSpPr/>
          <p:nvPr/>
        </p:nvSpPr>
        <p:spPr>
          <a:xfrm>
            <a:off x="-184150" y="1000125"/>
            <a:ext cx="5713413" cy="5894388"/>
          </a:xfrm>
          <a:custGeom>
            <a:avLst/>
            <a:gdLst>
              <a:gd name="connsiteX0" fmla="*/ 2947358 w 5894714"/>
              <a:gd name="connsiteY0" fmla="*/ 1388803 h 5894714"/>
              <a:gd name="connsiteX1" fmla="*/ 1388803 w 5894714"/>
              <a:gd name="connsiteY1" fmla="*/ 2947358 h 5894714"/>
              <a:gd name="connsiteX2" fmla="*/ 2947358 w 5894714"/>
              <a:gd name="connsiteY2" fmla="*/ 4505913 h 5894714"/>
              <a:gd name="connsiteX3" fmla="*/ 4505913 w 5894714"/>
              <a:gd name="connsiteY3" fmla="*/ 2947358 h 5894714"/>
              <a:gd name="connsiteX4" fmla="*/ 2947358 w 5894714"/>
              <a:gd name="connsiteY4" fmla="*/ 1388803 h 5894714"/>
              <a:gd name="connsiteX5" fmla="*/ 2947357 w 5894714"/>
              <a:gd name="connsiteY5" fmla="*/ 0 h 5894714"/>
              <a:gd name="connsiteX6" fmla="*/ 5894714 w 5894714"/>
              <a:gd name="connsiteY6" fmla="*/ 2947357 h 5894714"/>
              <a:gd name="connsiteX7" fmla="*/ 2947357 w 5894714"/>
              <a:gd name="connsiteY7" fmla="*/ 5894714 h 5894714"/>
              <a:gd name="connsiteX8" fmla="*/ 0 w 5894714"/>
              <a:gd name="connsiteY8" fmla="*/ 2947357 h 5894714"/>
              <a:gd name="connsiteX9" fmla="*/ 2947357 w 5894714"/>
              <a:gd name="connsiteY9" fmla="*/ 0 h 589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94714" h="5894714">
                <a:moveTo>
                  <a:pt x="2947358" y="1388803"/>
                </a:moveTo>
                <a:cubicBezTo>
                  <a:pt x="2086592" y="1388803"/>
                  <a:pt x="1388803" y="2086592"/>
                  <a:pt x="1388803" y="2947358"/>
                </a:cubicBezTo>
                <a:cubicBezTo>
                  <a:pt x="1388803" y="3808124"/>
                  <a:pt x="2086592" y="4505913"/>
                  <a:pt x="2947358" y="4505913"/>
                </a:cubicBezTo>
                <a:cubicBezTo>
                  <a:pt x="3808124" y="4505913"/>
                  <a:pt x="4505913" y="3808124"/>
                  <a:pt x="4505913" y="2947358"/>
                </a:cubicBezTo>
                <a:cubicBezTo>
                  <a:pt x="4505913" y="2086592"/>
                  <a:pt x="3808124" y="1388803"/>
                  <a:pt x="2947358" y="1388803"/>
                </a:cubicBezTo>
                <a:close/>
                <a:moveTo>
                  <a:pt x="2947357" y="0"/>
                </a:moveTo>
                <a:cubicBezTo>
                  <a:pt x="4575137" y="0"/>
                  <a:pt x="5894714" y="1319577"/>
                  <a:pt x="5894714" y="2947357"/>
                </a:cubicBezTo>
                <a:cubicBezTo>
                  <a:pt x="5894714" y="4575137"/>
                  <a:pt x="4575137" y="5894714"/>
                  <a:pt x="2947357" y="5894714"/>
                </a:cubicBezTo>
                <a:cubicBezTo>
                  <a:pt x="1319577" y="5894714"/>
                  <a:pt x="0" y="4575137"/>
                  <a:pt x="0" y="2947357"/>
                </a:cubicBezTo>
                <a:cubicBezTo>
                  <a:pt x="0" y="1319577"/>
                  <a:pt x="1319577" y="0"/>
                  <a:pt x="2947357" y="0"/>
                </a:cubicBezTo>
                <a:close/>
              </a:path>
            </a:pathLst>
          </a:custGeom>
          <a:solidFill>
            <a:srgbClr val="BEAF9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zoom_0_Tri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7515" y="1262380"/>
            <a:ext cx="6588760" cy="3706495"/>
          </a:xfrm>
          <a:prstGeom prst="rect">
            <a:avLst/>
          </a:prstGeom>
        </p:spPr>
      </p:pic>
      <p:sp>
        <p:nvSpPr>
          <p:cNvPr id="14" name="直角三角形 13"/>
          <p:cNvSpPr/>
          <p:nvPr/>
        </p:nvSpPr>
        <p:spPr>
          <a:xfrm rot="10800000" flipH="1">
            <a:off x="-89535" y="-147320"/>
            <a:ext cx="4623435" cy="2700655"/>
          </a:xfrm>
          <a:prstGeom prst="rtTriangle">
            <a:avLst/>
          </a:prstGeom>
          <a:solidFill>
            <a:srgbClr val="2E2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26" name="文本框 14"/>
          <p:cNvSpPr txBox="1">
            <a:spLocks noChangeArrowheads="1"/>
          </p:cNvSpPr>
          <p:nvPr/>
        </p:nvSpPr>
        <p:spPr bwMode="auto">
          <a:xfrm>
            <a:off x="7204710" y="1262063"/>
            <a:ext cx="29260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多空博弈论：</a:t>
            </a:r>
            <a:endParaRPr lang="zh-CN" altLang="en-US" sz="3600" b="1" dirty="0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 rot="19800000">
            <a:off x="875030" y="47371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 b="1">
                <a:solidFill>
                  <a:schemeClr val="bg1"/>
                </a:solidFill>
              </a:rPr>
              <a:t>多空交战</a:t>
            </a:r>
            <a:endParaRPr lang="zh-CN" sz="2800" b="1">
              <a:solidFill>
                <a:schemeClr val="bg1"/>
              </a:solidFill>
            </a:endParaRPr>
          </a:p>
        </p:txBody>
      </p:sp>
      <p:pic>
        <p:nvPicPr>
          <p:cNvPr id="8" name="图片 7" descr="White on Transparent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07980" y="341630"/>
            <a:ext cx="1299210" cy="734695"/>
          </a:xfrm>
          <a:prstGeom prst="rect">
            <a:avLst/>
          </a:prstGeom>
        </p:spPr>
      </p:pic>
      <p:sp>
        <p:nvSpPr>
          <p:cNvPr id="10" name="直角三角形 9"/>
          <p:cNvSpPr/>
          <p:nvPr/>
        </p:nvSpPr>
        <p:spPr>
          <a:xfrm rot="20760000">
            <a:off x="-179705" y="3620770"/>
            <a:ext cx="7926070" cy="3354070"/>
          </a:xfrm>
          <a:prstGeom prst="rtTriangle">
            <a:avLst/>
          </a:prstGeom>
          <a:solidFill>
            <a:srgbClr val="2E2D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2295" y="5300345"/>
            <a:ext cx="644398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恐慌时贪婪，贪婪时恐慌。</a:t>
            </a:r>
            <a:endParaRPr lang="zh-CN" altLang="en-US" sz="1200" b="1">
              <a:solidFill>
                <a:schemeClr val="bg1"/>
              </a:solidFill>
            </a:endParaRPr>
          </a:p>
          <a:p>
            <a:endParaRPr lang="zh-CN" altLang="en-US" sz="1200" b="1">
              <a:solidFill>
                <a:schemeClr val="bg1"/>
              </a:solidFill>
            </a:endParaRPr>
          </a:p>
          <a:p>
            <a:r>
              <a:rPr lang="zh-CN" altLang="en-US" sz="1200" b="1">
                <a:solidFill>
                  <a:schemeClr val="bg1"/>
                </a:solidFill>
              </a:rPr>
              <a:t>恐慌时贪婪：空头不断的卖出股票，持币者越来越多（多方力量在慢慢积蓄）。多方积累到一定程度的时候，最先卖出躲开大跌的投资者（或者是一些聪明的投资者）就会进场博弈，随着股价缓缓上升，市场早已积蓄的多方力量，就会不断的引爆做多，引发了强劲反弹。</a:t>
            </a:r>
            <a:endParaRPr lang="zh-CN" altLang="en-US" sz="1200" b="1">
              <a:solidFill>
                <a:schemeClr val="bg1"/>
              </a:solidFill>
            </a:endParaRPr>
          </a:p>
          <a:p>
            <a:endParaRPr lang="zh-CN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 descr="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8620" y="1397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295" y="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7958" y="866992"/>
            <a:ext cx="4957445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Trend Range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小阳线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小阴线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26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0685" y="1047115"/>
            <a:ext cx="6199505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lang="en-US" alt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Trend Range</a:t>
            </a: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.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又称为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T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he sideways trend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俗称横盘，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Trend Bar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Trend Range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是相互结合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相辅相成的。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lang="en-US" alt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Trend Range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不一定代表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市场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也是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没有趋势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的,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很多时候也可以慢慢走高或者走低（俗称阴跌）。</a:t>
            </a:r>
            <a:r>
              <a:rPr kumimoji="0" 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单根没有意义</a:t>
            </a:r>
            <a:endParaRPr kumimoji="0" lang="zh-CN" sz="18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lang="zh-CN" sz="18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• Tr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end Range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可以组合起来</a:t>
            </a:r>
            <a:r>
              <a:rPr kumimoji="0" lang="zh-CN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大时间窗口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或配合</a:t>
            </a:r>
            <a:r>
              <a:rPr kumimoji="0" lang="zh-CN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量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来分析。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6391" name="图片 7" descr="C:\Users\frank\Desktop\2 class\4.PNG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91960" y="1624330"/>
            <a:ext cx="5198745" cy="4620260"/>
          </a:xfrm>
          <a:prstGeom prst="rect">
            <a:avLst/>
          </a:prstGeom>
          <a:noFill/>
          <a:ln w="508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7958" y="866992"/>
            <a:ext cx="4389120" cy="583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alpha val="26000"/>
                  </a:scheme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Trend Bar &amp; Trend Range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alpha val="26000"/>
                </a:scheme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391" name="图片 7" descr="C:\Users\frank\Desktop\2 class\5.PNG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72390" y="-71755"/>
            <a:ext cx="12329160" cy="6932930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04435" y="498475"/>
            <a:ext cx="2890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机构出货的假阳线 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655" y="1716405"/>
            <a:ext cx="6199505" cy="3691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小阳小阴并不是没有意义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联排的小阳小阴也是一个趋势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小阳小阴并排后加大阴大阳有趋势信号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• </a:t>
            </a:r>
            <a:r>
              <a:rPr lang="zh-CN" b="1" u="sng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小阳小阴连续的横盘有支撑位阻力位的可能性</a:t>
            </a:r>
            <a:endParaRPr kumimoji="0" lang="zh-CN" sz="1800" b="1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6391" name="图片 7" descr="C:\Users\frank\Desktop\2 class\14.PNG1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02120" y="2521903"/>
            <a:ext cx="5198745" cy="2825115"/>
          </a:xfrm>
          <a:prstGeom prst="rect">
            <a:avLst/>
          </a:prstGeom>
          <a:noFill/>
          <a:ln w="508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15364" name="矩形 2"/>
          <p:cNvSpPr>
            <a:spLocks noChangeArrowheads="1"/>
          </p:cNvSpPr>
          <p:nvPr/>
        </p:nvSpPr>
        <p:spPr bwMode="auto">
          <a:xfrm>
            <a:off x="3331210" y="935990"/>
            <a:ext cx="46466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小阳小阴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 descr="支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575" y="-230505"/>
            <a:ext cx="12036425" cy="8010525"/>
          </a:xfrm>
          <a:prstGeom prst="rect">
            <a:avLst/>
          </a:prstGeom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5601970"/>
            <a:ext cx="923925" cy="9239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47115" y="1149985"/>
            <a:ext cx="9936480" cy="368300"/>
          </a:xfrm>
          <a:prstGeom prst="rect">
            <a:avLst/>
          </a:prstGeom>
          <a:solidFill>
            <a:schemeClr val="bg1"/>
          </a:solidFill>
          <a:ln w="53975">
            <a:solidFill>
              <a:schemeClr val="bg2"/>
            </a:solidFill>
          </a:ln>
        </p:spPr>
        <p:txBody>
          <a:bodyPr wrap="none" rtlCol="0">
            <a:spAutoFit/>
          </a:bodyPr>
          <a:p>
            <a:r>
              <a:rPr lang="zh-CN" altLang="en-US"/>
              <a:t>一排的小阳无法突破前高点，一个大阴线</a:t>
            </a:r>
            <a:r>
              <a:rPr lang="en-US" altLang="zh-CN"/>
              <a:t>+</a:t>
            </a:r>
            <a:r>
              <a:rPr lang="zh-CN" altLang="en-US"/>
              <a:t>第二个阴线完全吞没前大阳线，接下来的下跌趋势形成 </a:t>
            </a:r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5601970"/>
            <a:ext cx="923925" cy="923925"/>
          </a:xfrm>
          <a:prstGeom prst="rect">
            <a:avLst/>
          </a:prstGeom>
        </p:spPr>
      </p:pic>
      <p:pic>
        <p:nvPicPr>
          <p:cNvPr id="2" name="图片 1" descr="支撑位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" y="-57150"/>
            <a:ext cx="12016105" cy="82200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98545" y="3244850"/>
            <a:ext cx="868680" cy="368300"/>
          </a:xfrm>
          <a:prstGeom prst="rect">
            <a:avLst/>
          </a:prstGeom>
          <a:solidFill>
            <a:schemeClr val="bg1"/>
          </a:solidFill>
          <a:ln w="53975">
            <a:solidFill>
              <a:schemeClr val="bg2"/>
            </a:solidFill>
          </a:ln>
        </p:spPr>
        <p:txBody>
          <a:bodyPr wrap="none" rtlCol="0">
            <a:spAutoFit/>
          </a:bodyPr>
          <a:p>
            <a:r>
              <a:rPr lang="zh-CN"/>
              <a:t>支撑位 </a:t>
            </a:r>
            <a:endParaRPr lang="zh-CN" altLang="en-US"/>
          </a:p>
        </p:txBody>
      </p:sp>
      <p:pic>
        <p:nvPicPr>
          <p:cNvPr id="6" name="图片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735" y="3778250"/>
            <a:ext cx="7586345" cy="31908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655" y="1459230"/>
            <a:ext cx="6199505" cy="44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下引线越长 不代表支撑越强，反之亦然。 </a:t>
            </a:r>
            <a:r>
              <a:rPr kumimoji="0" lang="zh-C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要看位置！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上下引线往往比大阳线大阴线更有意义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上下引线对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DT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和短期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ST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来说意义非常大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• </a:t>
            </a:r>
            <a:r>
              <a:rPr 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上下引线的极点概念</a:t>
            </a:r>
            <a:endParaRPr lang="zh-CN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盘尾半小时上下引线不参考 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DT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平仓窗口）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16391" name="图片 7" descr="C:\Users\frank\Desktop\2 class\3.PNG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02120" y="2109153"/>
            <a:ext cx="5198745" cy="3650615"/>
          </a:xfrm>
          <a:prstGeom prst="rect">
            <a:avLst/>
          </a:prstGeom>
          <a:noFill/>
          <a:ln w="5080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15364" name="矩形 2"/>
          <p:cNvSpPr>
            <a:spLocks noChangeArrowheads="1"/>
          </p:cNvSpPr>
          <p:nvPr/>
        </p:nvSpPr>
        <p:spPr bwMode="auto">
          <a:xfrm>
            <a:off x="3321050" y="897255"/>
            <a:ext cx="46466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上下引线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2682875" y="1908810"/>
            <a:ext cx="682688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反转性的K线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C:\Users\frank\Desktop\2 class\0.PNG0"/>
          <p:cNvPicPr>
            <a:picLocks noChangeAspect="1"/>
          </p:cNvPicPr>
          <p:nvPr/>
        </p:nvPicPr>
        <p:blipFill rotWithShape="1">
          <a:blip r:embed="rId1">
            <a:lum bright="18000" contrast="42000"/>
          </a:blip>
          <a:srcRect/>
          <a:stretch>
            <a:fillRect/>
          </a:stretch>
        </p:blipFill>
        <p:spPr>
          <a:xfrm>
            <a:off x="4953000" y="4170045"/>
            <a:ext cx="2285365" cy="2133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White on Transparen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07980" y="341630"/>
            <a:ext cx="1299210" cy="7346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38105" y="1822450"/>
            <a:ext cx="229108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600">
                <a:solidFill>
                  <a:schemeClr val="bg1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日</a:t>
            </a:r>
            <a:endParaRPr lang="zh-CN" altLang="en-US" sz="16600">
              <a:solidFill>
                <a:schemeClr val="bg1"/>
              </a:solidFill>
              <a:latin typeface="方正大黑体_GBK" panose="02010600010101010101" charset="-122"/>
              <a:ea typeface="方正大黑体_GBK" panose="0201060001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6065" y="1942465"/>
            <a:ext cx="135255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600">
                <a:solidFill>
                  <a:schemeClr val="bg1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1</a:t>
            </a:r>
            <a:endParaRPr lang="en-US" altLang="zh-CN" sz="16600">
              <a:solidFill>
                <a:schemeClr val="bg1"/>
              </a:solidFill>
              <a:latin typeface="方正大黑体_GBK" panose="02010600010101010101" charset="-122"/>
              <a:ea typeface="方正大黑体_GBK" panose="02010600010101010101" charset="-122"/>
              <a:sym typeface="+mn-ea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880" y="0"/>
            <a:ext cx="8953500" cy="69189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0"/>
            <a:ext cx="8874760" cy="685800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20" y="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45"/>
            <a:ext cx="12263120" cy="76606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8595" y="-63500"/>
            <a:ext cx="12726670" cy="6943725"/>
          </a:xfrm>
          <a:prstGeom prst="rect">
            <a:avLst/>
          </a:prstGeom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1440"/>
            <a:ext cx="12191365" cy="6917690"/>
          </a:xfrm>
          <a:prstGeom prst="rect">
            <a:avLst/>
          </a:prstGeom>
        </p:spPr>
      </p:pic>
      <p:pic>
        <p:nvPicPr>
          <p:cNvPr id="3" name="图片 2" descr="logo1"/>
          <p:cNvPicPr>
            <a:picLocks noChangeAspect="1"/>
          </p:cNvPicPr>
          <p:nvPr/>
        </p:nvPicPr>
        <p:blipFill>
          <a:blip r:embed="rId2">
            <a:lum bright="-56000"/>
          </a:blip>
          <a:stretch>
            <a:fillRect/>
          </a:stretch>
        </p:blipFill>
        <p:spPr>
          <a:xfrm>
            <a:off x="11146155" y="5601970"/>
            <a:ext cx="923925" cy="9239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27860" y="3986530"/>
            <a:ext cx="7583805" cy="368300"/>
          </a:xfrm>
          <a:prstGeom prst="rect">
            <a:avLst/>
          </a:prstGeom>
          <a:solidFill>
            <a:schemeClr val="bg1"/>
          </a:solidFill>
          <a:ln w="53975">
            <a:solidFill>
              <a:schemeClr val="bg2"/>
            </a:solidFill>
          </a:ln>
        </p:spPr>
        <p:txBody>
          <a:bodyPr wrap="none" rtlCol="0">
            <a:spAutoFit/>
          </a:bodyPr>
          <a:p>
            <a:r>
              <a:rPr lang="zh-CN" altLang="en-US"/>
              <a:t>反之亦然  打止损  机构可以记录下最低的止损位， 以用来做下一步的操盘 </a:t>
            </a:r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4655" y="1410335"/>
            <a:ext cx="11370310" cy="44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技术分析以收盘价为基准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场外交易，高频交易，大宗交易，暗池交易平台等影响</a:t>
            </a:r>
            <a:r>
              <a:rPr lang="en-US" alt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K</a:t>
            </a:r>
            <a:r>
              <a:rPr lang="zh-CN" alt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线表达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• 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上下引线具有特别的技术分析意义</a:t>
            </a:r>
            <a:endParaRPr kumimoji="0" 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• </a:t>
            </a:r>
            <a:r>
              <a:rPr 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日内盘尾</a:t>
            </a:r>
            <a:r>
              <a:rPr lang="en-US" alt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30</a:t>
            </a:r>
            <a:r>
              <a:rPr lang="zh-CN" alt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分钟技术分析可忽略</a:t>
            </a:r>
            <a:endParaRPr lang="zh-CN" altLang="en-US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• </a:t>
            </a:r>
            <a:r>
              <a:rPr 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流通量小的中小盘股</a:t>
            </a:r>
            <a:r>
              <a:rPr lang="en-US" altLang="zh-CN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K</a:t>
            </a:r>
            <a:r>
              <a:rPr lang="zh-CN" altLang="en-US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线形态非常容易被操控。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  <a:sym typeface="+mn-ea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15364" name="矩形 2"/>
          <p:cNvSpPr>
            <a:spLocks noChangeArrowheads="1"/>
          </p:cNvSpPr>
          <p:nvPr/>
        </p:nvSpPr>
        <p:spPr bwMode="auto">
          <a:xfrm>
            <a:off x="3034665" y="935990"/>
            <a:ext cx="46466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2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理论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-K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线应用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WM-stock-chart-scaled"/>
          <p:cNvPicPr>
            <a:picLocks noChangeAspect="1"/>
          </p:cNvPicPr>
          <p:nvPr/>
        </p:nvPicPr>
        <p:blipFill>
          <a:blip r:embed="rId2">
            <a:lum bright="30000" contrast="30000"/>
          </a:blip>
          <a:stretch>
            <a:fillRect/>
          </a:stretch>
        </p:blipFill>
        <p:spPr>
          <a:xfrm>
            <a:off x="7681595" y="1457960"/>
            <a:ext cx="4185285" cy="50044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945640"/>
            <a:ext cx="12192000" cy="4215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77863" y="405347"/>
            <a:ext cx="3383280" cy="14452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26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TREND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  <a:alpha val="26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388" name="矩形 2"/>
          <p:cNvSpPr>
            <a:spLocks noChangeArrowheads="1"/>
          </p:cNvSpPr>
          <p:nvPr/>
        </p:nvSpPr>
        <p:spPr bwMode="auto">
          <a:xfrm>
            <a:off x="2018030" y="866775"/>
            <a:ext cx="43872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</a:t>
            </a:r>
            <a:r>
              <a:rPr lang="zh-CN" altLang="en-US" sz="2800" b="1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线趋势强度</a:t>
            </a:r>
            <a:endParaRPr lang="zh-CN" altLang="en-US" sz="2800" b="1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17925" y="1624013"/>
            <a:ext cx="889000" cy="112712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8530" y="1736725"/>
            <a:ext cx="7770813" cy="432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强趋势特征: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Trend bar多;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K线实体重叠较少;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上(下)引线较短;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跳空开盘,持续缺口;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回撤较浅;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突破伴随强Trend Bar;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试图逆转失败较多;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连续突破多重阻力;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70270" y="1736725"/>
            <a:ext cx="7770813" cy="34423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趋势弱化特征: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K线实体重叠较多;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Bear Trend Bar增多;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长上引线增多;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回调幅度增加;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面临关键压力位、前高点、趋势线</a:t>
            </a:r>
            <a:r>
              <a:rPr kumimoji="0" 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，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延长线等;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u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– 天量大阳线;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2713990" y="1908810"/>
            <a:ext cx="676465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信号 翻转 定位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1146155" y="262890"/>
            <a:ext cx="923925" cy="923925"/>
          </a:xfrm>
          <a:prstGeom prst="rect">
            <a:avLst/>
          </a:prstGeom>
        </p:spPr>
      </p:pic>
      <p:pic>
        <p:nvPicPr>
          <p:cNvPr id="3" name="图片 2" descr="C:\Users\frank\Desktop\2 class\支撑.PNG支撑"/>
          <p:cNvPicPr>
            <a:picLocks noChangeAspect="1"/>
          </p:cNvPicPr>
          <p:nvPr/>
        </p:nvPicPr>
        <p:blipFill rotWithShape="1">
          <a:blip r:embed="rId2">
            <a:lum bright="-30000" contrast="42000"/>
          </a:blip>
          <a:srcRect/>
          <a:stretch>
            <a:fillRect/>
          </a:stretch>
        </p:blipFill>
        <p:spPr>
          <a:xfrm>
            <a:off x="4953635" y="4243705"/>
            <a:ext cx="2285365" cy="224345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73505"/>
            <a:ext cx="12437110" cy="5211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698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2492058" y="1282700"/>
            <a:ext cx="5772150" cy="24892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寻找进场信号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15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出场信号？ 用止损上移 或者 用止盈系统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15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701" name="文本框 6"/>
          <p:cNvSpPr txBox="1">
            <a:spLocks noChangeArrowheads="1"/>
          </p:cNvSpPr>
          <p:nvPr/>
        </p:nvSpPr>
        <p:spPr bwMode="auto">
          <a:xfrm>
            <a:off x="3115945" y="201613"/>
            <a:ext cx="1960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信号和入场</a:t>
            </a:r>
            <a:endParaRPr kumimoji="0" 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111183" y="617538"/>
            <a:ext cx="39481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Signal &amp; Entry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62998" y="1168083"/>
            <a:ext cx="701675" cy="114300"/>
          </a:xfrm>
          <a:prstGeom prst="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533400" y="2315845"/>
            <a:ext cx="10981690" cy="3929380"/>
            <a:chOff x="8525" y="1522"/>
            <a:chExt cx="10140" cy="3628"/>
          </a:xfrm>
        </p:grpSpPr>
        <p:pic>
          <p:nvPicPr>
            <p:cNvPr id="3" name="图片 2" descr="10"/>
            <p:cNvPicPr>
              <a:picLocks noChangeAspect="1"/>
            </p:cNvPicPr>
            <p:nvPr/>
          </p:nvPicPr>
          <p:blipFill>
            <a:blip r:embed="rId2"/>
            <a:srcRect t="23919" r="5452" b="38916"/>
            <a:stretch>
              <a:fillRect/>
            </a:stretch>
          </p:blipFill>
          <p:spPr>
            <a:xfrm>
              <a:off x="8525" y="1522"/>
              <a:ext cx="10140" cy="362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17924" y="2494"/>
              <a:ext cx="630" cy="2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09115"/>
            <a:ext cx="12437110" cy="4775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698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907733" y="1668145"/>
            <a:ext cx="5772150" cy="2489200"/>
          </a:xfrm>
        </p:spPr>
        <p:txBody>
          <a:bodyPr/>
          <a:lstStyle/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牛市逆转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下跌趋势;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阳线,收盘价明显高于开盘价;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下引线较长,高度的1/3-1/2;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没有上引线或者较短;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与前一根K线重叠较少;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低点低于前一根K线;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701" name="文本框 6"/>
          <p:cNvSpPr txBox="1">
            <a:spLocks noChangeArrowheads="1"/>
          </p:cNvSpPr>
          <p:nvPr/>
        </p:nvSpPr>
        <p:spPr bwMode="auto">
          <a:xfrm>
            <a:off x="3265805" y="203518"/>
            <a:ext cx="1497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翻转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K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线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111183" y="617538"/>
            <a:ext cx="39481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Reversal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62998" y="1168083"/>
            <a:ext cx="701675" cy="114300"/>
          </a:xfrm>
          <a:prstGeom prst="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pic>
        <p:nvPicPr>
          <p:cNvPr id="8" name="图片 7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15" y="1475740"/>
            <a:ext cx="3373120" cy="52000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9020" y="1815465"/>
            <a:ext cx="229108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600">
                <a:solidFill>
                  <a:schemeClr val="bg1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周</a:t>
            </a:r>
            <a:endParaRPr lang="zh-CN" altLang="en-US" sz="16600">
              <a:solidFill>
                <a:schemeClr val="bg1"/>
              </a:solidFill>
              <a:latin typeface="方正大黑体_GBK" panose="02010600010101010101" charset="-122"/>
              <a:ea typeface="方正大黑体_GBK" panose="0201060001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420" y="1942465"/>
            <a:ext cx="135255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6600">
                <a:solidFill>
                  <a:schemeClr val="bg1"/>
                </a:solidFill>
                <a:latin typeface="方正大黑体_GBK" panose="02010600010101010101" charset="-122"/>
                <a:ea typeface="方正大黑体_GBK" panose="02010600010101010101" charset="-122"/>
                <a:sym typeface="+mn-ea"/>
              </a:rPr>
              <a:t>1</a:t>
            </a:r>
            <a:endParaRPr lang="en-US" altLang="zh-CN" sz="16600">
              <a:solidFill>
                <a:schemeClr val="bg1"/>
              </a:solidFill>
              <a:latin typeface="方正大黑体_GBK" panose="02010600010101010101" charset="-122"/>
              <a:ea typeface="方正大黑体_GBK" panose="02010600010101010101" charset="-122"/>
              <a:sym typeface="+mn-ea"/>
            </a:endParaRPr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1940" y="-22860"/>
            <a:ext cx="6645275" cy="5135245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2">
            <a:lum bright="12000" contrast="12000"/>
          </a:blip>
          <a:srcRect t="54631"/>
          <a:stretch>
            <a:fillRect/>
          </a:stretch>
        </p:blipFill>
        <p:spPr>
          <a:xfrm>
            <a:off x="2821940" y="4584700"/>
            <a:ext cx="6638925" cy="23279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09115"/>
            <a:ext cx="12437110" cy="4775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698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700088" y="1668145"/>
            <a:ext cx="5772150" cy="2489200"/>
          </a:xfrm>
        </p:spPr>
        <p:txBody>
          <a:bodyPr/>
          <a:lstStyle/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不改变趋势形态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止损可以放到母亲线的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50%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位置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注意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线组合，前后几个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bar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701" name="文本框 6"/>
          <p:cNvSpPr txBox="1">
            <a:spLocks noChangeArrowheads="1"/>
          </p:cNvSpPr>
          <p:nvPr/>
        </p:nvSpPr>
        <p:spPr bwMode="auto">
          <a:xfrm>
            <a:off x="3279775" y="203835"/>
            <a:ext cx="1782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包孕形态</a:t>
            </a:r>
            <a:endParaRPr kumimoji="0" 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388678" y="625158"/>
            <a:ext cx="39481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Inside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62998" y="1168083"/>
            <a:ext cx="701675" cy="114300"/>
          </a:xfrm>
          <a:prstGeom prst="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pic>
        <p:nvPicPr>
          <p:cNvPr id="3" name="图片 2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1501140"/>
            <a:ext cx="7713980" cy="5083810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6" name="图片 5" descr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4157345"/>
            <a:ext cx="3114675" cy="2299335"/>
          </a:xfrm>
          <a:prstGeom prst="rect">
            <a:avLst/>
          </a:prstGeom>
          <a:ln w="63500">
            <a:solidFill>
              <a:schemeClr val="bg2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09115"/>
            <a:ext cx="12437110" cy="4775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698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434023" y="3292475"/>
            <a:ext cx="5772150" cy="2489200"/>
          </a:xfrm>
        </p:spPr>
        <p:txBody>
          <a:bodyPr/>
          <a:lstStyle/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改变趋势形态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2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701" name="文本框 6"/>
          <p:cNvSpPr txBox="1">
            <a:spLocks noChangeArrowheads="1"/>
          </p:cNvSpPr>
          <p:nvPr/>
        </p:nvSpPr>
        <p:spPr bwMode="auto">
          <a:xfrm>
            <a:off x="3279775" y="203835"/>
            <a:ext cx="1782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吞没形态</a:t>
            </a:r>
            <a:endParaRPr kumimoji="0" 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220403" y="625158"/>
            <a:ext cx="39481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Outside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62998" y="1168083"/>
            <a:ext cx="701675" cy="114300"/>
          </a:xfrm>
          <a:prstGeom prst="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pic>
        <p:nvPicPr>
          <p:cNvPr id="3" name="图片 2" descr="C:\Users\frank\Desktop\2 class\19.PNG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72300" y="2176145"/>
            <a:ext cx="4642485" cy="4076065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6" name="图片 5" descr="C:\Users\frank\Desktop\2 class\20.PNG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38705" y="2153920"/>
            <a:ext cx="4291330" cy="4104640"/>
          </a:xfrm>
          <a:prstGeom prst="rect">
            <a:avLst/>
          </a:prstGeom>
          <a:ln w="63500">
            <a:solidFill>
              <a:schemeClr val="bg2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09115"/>
            <a:ext cx="12437110" cy="324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698" name="副标题 2"/>
          <p:cNvSpPr>
            <a:spLocks noGrp="1" noChangeArrowheads="1"/>
          </p:cNvSpPr>
          <p:nvPr>
            <p:ph type="subTitle" idx="1"/>
          </p:nvPr>
        </p:nvSpPr>
        <p:spPr>
          <a:xfrm>
            <a:off x="1270635" y="2221230"/>
            <a:ext cx="6882765" cy="2828925"/>
          </a:xfrm>
        </p:spPr>
        <p:txBody>
          <a:bodyPr/>
          <a:lstStyle/>
          <a:p>
            <a:pPr algn="l" eaLnBrk="1" hangingPunct="1">
              <a:lnSpc>
                <a:spcPct val="24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• 成交量明显放大K线:High-Volume Anchor Bar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4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• 股价振幅明显K线: Wide-Price-Spread Anchor Bar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4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• 跳空Gap对应K线: Gap Anchor Bars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24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l" eaLnBrk="1" hangingPunct="1">
              <a:lnSpc>
                <a:spcPct val="19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701" name="文本框 6"/>
          <p:cNvSpPr txBox="1">
            <a:spLocks noChangeArrowheads="1"/>
          </p:cNvSpPr>
          <p:nvPr/>
        </p:nvSpPr>
        <p:spPr bwMode="auto">
          <a:xfrm>
            <a:off x="3279775" y="203835"/>
            <a:ext cx="17824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定位K线</a:t>
            </a:r>
            <a:endParaRPr kumimoji="0" 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220403" y="625158"/>
            <a:ext cx="39481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Anchor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62998" y="1168083"/>
            <a:ext cx="701675" cy="114300"/>
          </a:xfrm>
          <a:prstGeom prst="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1639570" y="1076325"/>
            <a:ext cx="9654540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定位性的</a:t>
            </a:r>
            <a:r>
              <a:rPr lang="zh-CN" altLang="en-US" sz="7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Anchor </a:t>
            </a: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Bar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7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IPO</a:t>
            </a:r>
            <a:r>
              <a:rPr lang="zh-CN" altLang="en-US" sz="7200" b="1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案例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 descr="C:\Users\frank\Desktop\2 class\0.PNG0"/>
          <p:cNvPicPr>
            <a:picLocks noChangeAspect="1"/>
          </p:cNvPicPr>
          <p:nvPr/>
        </p:nvPicPr>
        <p:blipFill rotWithShape="1">
          <a:blip r:embed="rId1">
            <a:lum bright="18000" contrast="42000"/>
          </a:blip>
          <a:srcRect/>
          <a:stretch>
            <a:fillRect/>
          </a:stretch>
        </p:blipFill>
        <p:spPr>
          <a:xfrm>
            <a:off x="4953000" y="4170045"/>
            <a:ext cx="2285365" cy="2133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White on Transparen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07980" y="341630"/>
            <a:ext cx="1299210" cy="73469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73505"/>
            <a:ext cx="12437110" cy="5211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1448435" y="464820"/>
            <a:ext cx="70154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成交量明显放大K线:High-Volume Anchor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pic>
        <p:nvPicPr>
          <p:cNvPr id="9" name="Picture 8" descr="Screen Shot 2020-09-05 at 12.45.09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540"/>
            <a:ext cx="12192000" cy="59975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73505"/>
            <a:ext cx="12437110" cy="5211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1534160" y="0"/>
            <a:ext cx="9369425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ct val="24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股价振幅明显K线: Wide-Price-Spread Anchor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pic>
        <p:nvPicPr>
          <p:cNvPr id="3" name="Picture 2" descr="Screen Shot 2020-09-05 at 12.52.47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265"/>
            <a:ext cx="12192000" cy="78930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73505"/>
            <a:ext cx="12437110" cy="5211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179050" y="0"/>
            <a:ext cx="2012950" cy="690626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2" name="组合 11"/>
          <p:cNvGrpSpPr/>
          <p:nvPr/>
        </p:nvGrpSpPr>
        <p:grpSpPr bwMode="auto">
          <a:xfrm>
            <a:off x="533400" y="5540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1534160" y="-154305"/>
            <a:ext cx="9369425" cy="97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lnSpc>
                <a:spcPct val="240000"/>
              </a:lnSpc>
              <a:buClr>
                <a:srgbClr val="B28B3C"/>
              </a:buClr>
              <a:buFont typeface="方正宋刻本秀楷" panose="02000000000000000000" pitchFamily="2" charset="-122"/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+mn-ea"/>
              </a:rPr>
              <a:t>跳空Gap对应K线: Gap Anchor Bar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0898505" y="106680"/>
            <a:ext cx="716280" cy="716280"/>
          </a:xfrm>
          <a:prstGeom prst="rect">
            <a:avLst/>
          </a:prstGeom>
        </p:spPr>
      </p:pic>
      <p:pic>
        <p:nvPicPr>
          <p:cNvPr id="6" name="Picture 5" descr="Screen Shot 2020-09-05 at 12.55.15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2192000" cy="78930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1424305" y="1908810"/>
            <a:ext cx="934402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蜡烛图组合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1">
            <a:lum bright="100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3" name="图片 2" descr="C:\Users\frank\Desktop\50038074-15792732721235096.png50038074-15792732721235096"/>
          <p:cNvPicPr>
            <a:picLocks noChangeAspect="1"/>
          </p:cNvPicPr>
          <p:nvPr/>
        </p:nvPicPr>
        <p:blipFill rotWithShape="1">
          <a:blip r:embed="rId2">
            <a:lum bright="-30000" contrast="42000"/>
          </a:blip>
          <a:srcRect l="1998" t="1188" r="3366" b="14604"/>
          <a:stretch>
            <a:fillRect/>
          </a:stretch>
        </p:blipFill>
        <p:spPr>
          <a:xfrm>
            <a:off x="4953635" y="4149090"/>
            <a:ext cx="2285365" cy="216027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5601970"/>
            <a:ext cx="923925" cy="923925"/>
          </a:xfrm>
          <a:prstGeom prst="rect">
            <a:avLst/>
          </a:prstGeom>
        </p:spPr>
      </p:pic>
      <p:pic>
        <p:nvPicPr>
          <p:cNvPr id="2" name="Picture 1" descr="Screen Shot 2020-09-05 at 1.06.52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05"/>
            <a:ext cx="12191365" cy="679005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牛市反转蜡烛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218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上吊线(Hanging Man)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下引线至少为实体两倍以上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实体可以是红色或绿色,红色看跌意义更强烈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出现在上冲行情之后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需要等待其它看跌信号确认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2" name="Picture 1" descr="Screen Shot 2020-09-05 at 1.39.19 AM"/>
          <p:cNvPicPr>
            <a:picLocks noChangeAspect="1"/>
          </p:cNvPicPr>
          <p:nvPr/>
        </p:nvPicPr>
        <p:blipFill>
          <a:blip r:embed="rId2"/>
          <a:srcRect r="34377"/>
          <a:stretch>
            <a:fillRect/>
          </a:stretch>
        </p:blipFill>
        <p:spPr>
          <a:xfrm>
            <a:off x="5481955" y="1294765"/>
            <a:ext cx="6330315" cy="486029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9954895" y="153162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3154045" y="1916430"/>
            <a:ext cx="588454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K线理论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C:\Users\frank\Desktop\2 class\0.PNG0"/>
          <p:cNvPicPr>
            <a:picLocks noChangeAspect="1"/>
          </p:cNvPicPr>
          <p:nvPr/>
        </p:nvPicPr>
        <p:blipFill rotWithShape="1">
          <a:blip r:embed="rId1">
            <a:lum bright="18000" contrast="42000"/>
          </a:blip>
          <a:srcRect/>
          <a:stretch>
            <a:fillRect/>
          </a:stretch>
        </p:blipFill>
        <p:spPr>
          <a:xfrm>
            <a:off x="4953000" y="4170045"/>
            <a:ext cx="2285365" cy="2133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White on Transparen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07980" y="341630"/>
            <a:ext cx="1299210" cy="73469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牛市反转蜡烛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1345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熊市弃婴(Bearish Abandoned Baby)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由三根K线组成: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色长实体+跳空十字星线+跳空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色长实体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814820" y="127381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" name="Picture 6" descr="Screen Shot 2020-09-05 at 1.43.11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545" y="1925955"/>
            <a:ext cx="7515860" cy="416052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7691120" y="127381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0261600" y="143383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牛市反转蜡烛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218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熊市吞没(Bearish Engulfing)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由两根K线组成: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色K线+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色长实体K线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色K线实体不重要,但不是十字星线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色K线实体越大,看跌意味越强,必须完全包含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色K线实体(不一定包含下引线部分)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2" name="Picture 1" descr="Screen Shot 2020-09-05 at 1.39.19 AM"/>
          <p:cNvPicPr>
            <a:picLocks noChangeAspect="1"/>
          </p:cNvPicPr>
          <p:nvPr/>
        </p:nvPicPr>
        <p:blipFill>
          <a:blip r:embed="rId2"/>
          <a:srcRect r="34377"/>
          <a:stretch>
            <a:fillRect/>
          </a:stretch>
        </p:blipFill>
        <p:spPr>
          <a:xfrm>
            <a:off x="5481955" y="1294765"/>
            <a:ext cx="6330315" cy="486029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581140" y="267081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牛市反转蜡烛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218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乌云盖顶(Dark CLoud Cover)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由两根K线组成: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色大实体K线+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色大实体K线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色K线开盘价高于前收盘价,收盘价低于前K线中点以下。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如收于中点上方也可能会产生反转,但不是熊市信号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9697085" y="411480"/>
            <a:ext cx="468630" cy="878840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7" name="Picture 6" descr="Screen Shot 2020-09-05 at 1.55.38 AM"/>
          <p:cNvPicPr>
            <a:picLocks noChangeAspect="1"/>
          </p:cNvPicPr>
          <p:nvPr/>
        </p:nvPicPr>
        <p:blipFill>
          <a:blip r:embed="rId2"/>
          <a:srcRect r="43554"/>
          <a:stretch>
            <a:fillRect/>
          </a:stretch>
        </p:blipFill>
        <p:spPr>
          <a:xfrm>
            <a:off x="5772785" y="1290320"/>
            <a:ext cx="5677535" cy="512254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牛市反转蜡烛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176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黄昏之星(Evening Star)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由三根K线组成:长实体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色K线+跳空小实体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色或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色K线+长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色实体k线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中间K线可以为十字星线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10774680" y="411480"/>
            <a:ext cx="468630" cy="878840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 descr="Screen Shot 2020-09-05 at 1.49.07 AM"/>
          <p:cNvPicPr>
            <a:picLocks noChangeAspect="1"/>
          </p:cNvPicPr>
          <p:nvPr/>
        </p:nvPicPr>
        <p:blipFill>
          <a:blip r:embed="rId2"/>
          <a:srcRect r="34710"/>
          <a:stretch>
            <a:fillRect/>
          </a:stretch>
        </p:blipFill>
        <p:spPr>
          <a:xfrm>
            <a:off x="5502910" y="1290320"/>
            <a:ext cx="6567170" cy="536003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牛市反转蜡烛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259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流星线(Shooting Star)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一根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色或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色小实体K线,长上引线,下引线很短或没有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上引线长度至少为实体的两倍以上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跳空流星线反转意味更强烈,但不是必须要求跳空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7" name="Picture 6" descr="Screen Shot 2020-09-05 at 1.43.11 AM"/>
          <p:cNvPicPr>
            <a:picLocks noChangeAspect="1"/>
          </p:cNvPicPr>
          <p:nvPr/>
        </p:nvPicPr>
        <p:blipFill>
          <a:blip r:embed="rId2"/>
          <a:srcRect r="24789"/>
          <a:stretch>
            <a:fillRect/>
          </a:stretch>
        </p:blipFill>
        <p:spPr>
          <a:xfrm>
            <a:off x="5376545" y="1925955"/>
            <a:ext cx="5652770" cy="416052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0332085" y="143383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熊市反转蜡烛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218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牛市吞没(Bullish Engulfing)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由两根K线组成: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色K线+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色长实体K线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色K线实体不重要,但不是十字星线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色K线实体越大,看涨意味越强,必须完全包含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色K线实体(不一定包含下引线部分)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7720330" y="704215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 descr="Screen Shot 2020-09-05 at 2.05.18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710" y="1273810"/>
            <a:ext cx="5510530" cy="506539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熊市反转蜡烛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218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锤子线(Hammer)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下引线至少为实体两倍以上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实体可以是红色或绿色,红色看跌意义更强烈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出现在下跌行情末端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需要等待其它看涨信号确认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9085580" y="915035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 descr="Screen Shot 2020-09-05 at 2.28.43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1604645"/>
            <a:ext cx="5613400" cy="48450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熊市反转蜡烛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3435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倒锤子线(Invert Hammer)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长上引线至少为小实体两倍以上,类似于底部的流星线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实体可以是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色或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色,但前一天K线为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注意:顶部出现时为看跌信号,出现在下跌行情末端时为牛市反转信号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需要等待其它看涨信号确认:如第二天高开或出现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7418705" y="802640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" name="Picture 1" descr="Screen Shot 2020-09-05 at 1.39.19 AM"/>
          <p:cNvPicPr>
            <a:picLocks noChangeAspect="1"/>
          </p:cNvPicPr>
          <p:nvPr/>
        </p:nvPicPr>
        <p:blipFill>
          <a:blip r:embed="rId2"/>
          <a:srcRect r="34377"/>
          <a:stretch>
            <a:fillRect/>
          </a:stretch>
        </p:blipFill>
        <p:spPr>
          <a:xfrm>
            <a:off x="5481955" y="1294765"/>
            <a:ext cx="6330315" cy="486029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19825" y="0"/>
            <a:ext cx="2865438" cy="6865938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689735"/>
            <a:ext cx="203200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1082675"/>
            <a:ext cx="23202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熊市反转蜡烛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4719955" cy="176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黎明之星(Morning Star)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由三根K线组成:长实体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色K线+跳空小实体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红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色或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色K线+长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绿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色实体k线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中间K线可以为十字星线,反转意味更强烈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8133080" y="931545"/>
            <a:ext cx="468630" cy="492125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5" name="Picture 4" descr="Screen Shot 2020-09-05 at 2.37.04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955" y="1765935"/>
            <a:ext cx="6045200" cy="443865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420495"/>
            <a:ext cx="266446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813435"/>
            <a:ext cx="29133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sz="28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反转K线形态总结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925955"/>
            <a:ext cx="11009630" cy="3017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K线必须和其它系统结合使用,大多数下跌反转形态需要进一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步熊市确认信号,如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时间窗口，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跳空缺口、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大阳大阴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或者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放量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K线逆转形态通常在1-2周内有效,因此确认信号必须在1-3天内出现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熊市反转必须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上升趋势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确认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下降趋势中出现的下跌反转形态只是确认原趋势继续。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 结合K线分析和其它技术手段一起使用更有效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之后课程在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趋势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板块还会有更多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逆转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和趋势的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详细讲述)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112963"/>
            <a:ext cx="12192000" cy="3957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15315" y="454756"/>
            <a:ext cx="2712720" cy="14452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alpha val="26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Chart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  <a:alpha val="26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64" name="矩形 2"/>
          <p:cNvSpPr>
            <a:spLocks noChangeArrowheads="1"/>
          </p:cNvSpPr>
          <p:nvPr/>
        </p:nvSpPr>
        <p:spPr bwMode="auto">
          <a:xfrm>
            <a:off x="6099175" y="1000125"/>
            <a:ext cx="464661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K线基础知识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96138" y="1673225"/>
            <a:ext cx="889000" cy="112713"/>
          </a:xfrm>
          <a:prstGeom prst="rect">
            <a:avLst/>
          </a:prstGeom>
          <a:solidFill>
            <a:srgbClr val="0F1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66833" y="1899603"/>
            <a:ext cx="8089900" cy="42462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K线理论起源于18世纪的日本米市,用于诠释市场多空力量对比状态。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简单直观,反应灵敏 但是假信号很多。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K线需结合其它技术系统一起使用。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k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线要看组合  和  位置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0F1014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看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K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线要从年月周日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4H1H30M15M5M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等窗口缩小去看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5367" name="组合 18"/>
          <p:cNvGrpSpPr/>
          <p:nvPr/>
        </p:nvGrpSpPr>
        <p:grpSpPr bwMode="auto">
          <a:xfrm>
            <a:off x="836613" y="350838"/>
            <a:ext cx="2385695" cy="6238240"/>
            <a:chOff x="665082" y="148608"/>
            <a:chExt cx="2543989" cy="6653101"/>
          </a:xfrm>
        </p:grpSpPr>
        <p:pic>
          <p:nvPicPr>
            <p:cNvPr id="15369" name="图片 7" descr="C:\Users\frank\Desktop\2 class\1.PNG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665177" y="148608"/>
              <a:ext cx="2543312" cy="2165146"/>
            </a:xfrm>
            <a:prstGeom prst="rect">
              <a:avLst/>
            </a:prstGeom>
            <a:noFill/>
            <a:ln w="50800" cmpd="sng">
              <a:solidFill>
                <a:schemeClr val="bg2">
                  <a:lumMod val="90000"/>
                </a:schemeClr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图片 11" descr="C:\Users\frank\Desktop\2 class\3.PNG3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/>
            <a:stretch>
              <a:fillRect/>
            </a:stretch>
          </p:blipFill>
          <p:spPr bwMode="auto">
            <a:xfrm>
              <a:off x="665759" y="5015178"/>
              <a:ext cx="2543312" cy="1786531"/>
            </a:xfrm>
            <a:prstGeom prst="rect">
              <a:avLst/>
            </a:prstGeom>
            <a:noFill/>
            <a:ln w="50800">
              <a:solidFill>
                <a:schemeClr val="bg2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图片 17" descr="C:\Users\frank\Desktop\2 class\2.PNG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5082" y="2586633"/>
              <a:ext cx="2542634" cy="2091284"/>
            </a:xfrm>
            <a:prstGeom prst="rect">
              <a:avLst/>
            </a:prstGeom>
            <a:noFill/>
            <a:ln w="50800">
              <a:solidFill>
                <a:schemeClr val="bg2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4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635" y="978535"/>
            <a:ext cx="12319000" cy="588772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392555" y="772795"/>
            <a:ext cx="211328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1296035" y="250825"/>
            <a:ext cx="22098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中继K线形态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57585" y="125095"/>
            <a:ext cx="923925" cy="923925"/>
          </a:xfrm>
          <a:prstGeom prst="rect">
            <a:avLst/>
          </a:prstGeom>
        </p:spPr>
      </p:pic>
      <p:pic>
        <p:nvPicPr>
          <p:cNvPr id="7" name="Picture 6" descr="Thrusting-Line-Uptre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4008120"/>
            <a:ext cx="5715635" cy="2858135"/>
          </a:xfrm>
          <a:prstGeom prst="rect">
            <a:avLst/>
          </a:prstGeom>
        </p:spPr>
      </p:pic>
      <p:pic>
        <p:nvPicPr>
          <p:cNvPr id="11" name="Picture 10" descr="Upside-Tasuki-Ga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90" y="4008120"/>
            <a:ext cx="5715635" cy="2858135"/>
          </a:xfrm>
          <a:prstGeom prst="rect">
            <a:avLst/>
          </a:prstGeom>
        </p:spPr>
      </p:pic>
      <p:pic>
        <p:nvPicPr>
          <p:cNvPr id="12" name="Picture 11" descr="Advance-Bloc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590" y="1048385"/>
            <a:ext cx="5715635" cy="2858135"/>
          </a:xfrm>
          <a:prstGeom prst="rect">
            <a:avLst/>
          </a:prstGeom>
        </p:spPr>
      </p:pic>
      <p:pic>
        <p:nvPicPr>
          <p:cNvPr id="5" name="Picture 1" descr="Rising-Three-Method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" y="1048385"/>
            <a:ext cx="5715635" cy="285877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073275"/>
            <a:ext cx="12192000" cy="3959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5601970"/>
            <a:ext cx="923925" cy="923925"/>
          </a:xfrm>
          <a:prstGeom prst="rect">
            <a:avLst/>
          </a:prstGeom>
        </p:spPr>
      </p:pic>
      <p:pic>
        <p:nvPicPr>
          <p:cNvPr id="4" name="Picture 3" descr="Screen Shot 2020-09-05 at 1.30.14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975"/>
            <a:ext cx="12191365" cy="4839970"/>
          </a:xfrm>
          <a:prstGeom prst="rect">
            <a:avLst/>
          </a:prstGeom>
        </p:spPr>
      </p:pic>
      <p:pic>
        <p:nvPicPr>
          <p:cNvPr id="5" name="Picture 4" descr="Screen Shot 2020-09-05 at 1.29.03 AM"/>
          <p:cNvPicPr>
            <a:picLocks noChangeAspect="1"/>
          </p:cNvPicPr>
          <p:nvPr/>
        </p:nvPicPr>
        <p:blipFill>
          <a:blip r:embed="rId3"/>
          <a:srcRect t="22602"/>
          <a:stretch>
            <a:fillRect/>
          </a:stretch>
        </p:blipFill>
        <p:spPr>
          <a:xfrm>
            <a:off x="0" y="3887470"/>
            <a:ext cx="12191365" cy="5133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9970" y="3052445"/>
            <a:ext cx="30543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53200" y="3181350"/>
            <a:ext cx="317500" cy="6108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01510" y="2493010"/>
            <a:ext cx="315595" cy="11214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1579245" y="1191895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中继形态中去找趋势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6" name="Straight Connector 11"/>
          <p:cNvCxnSpPr/>
          <p:nvPr/>
        </p:nvCxnSpPr>
        <p:spPr>
          <a:xfrm flipH="1">
            <a:off x="7152640" y="2484120"/>
            <a:ext cx="12700" cy="169799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"/>
          <p:cNvSpPr/>
          <p:nvPr/>
        </p:nvSpPr>
        <p:spPr>
          <a:xfrm>
            <a:off x="5220335" y="2714625"/>
            <a:ext cx="315595" cy="11214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ectangle 7"/>
          <p:cNvSpPr/>
          <p:nvPr/>
        </p:nvSpPr>
        <p:spPr>
          <a:xfrm>
            <a:off x="5670550" y="2952115"/>
            <a:ext cx="30543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6" name="Straight Connector 11"/>
          <p:cNvCxnSpPr/>
          <p:nvPr/>
        </p:nvCxnSpPr>
        <p:spPr>
          <a:xfrm flipH="1">
            <a:off x="5371465" y="2660015"/>
            <a:ext cx="12700" cy="169799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420495"/>
            <a:ext cx="320294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813435"/>
            <a:ext cx="39782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Heiken-Ashi </a:t>
            </a:r>
            <a:r>
              <a:rPr lang="zh-CN" altLang="en-US" sz="28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蜡烛图</a:t>
            </a:r>
            <a:endParaRPr lang="zh-CN" altLang="en-US" sz="28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616710"/>
            <a:ext cx="11009630" cy="259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Average bar,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收盘价为开盘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收盘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最高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最低的均值，开盘价为前一天的中点，最高价为修正后开盘收盘及最高点的最大值，最低价为修正后的开盘收盘及最低价的最小值。 各看盘软件应该都有这个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chart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选择。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优点，低噪音，去掉趋势交易者不必要看的东西，对于中长线和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SW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都容易判断趋势。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缺点，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不会一直显示确切的价格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，而且非常不敏感。对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来说比较难以胜任工作。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  <p:pic>
        <p:nvPicPr>
          <p:cNvPr id="2" name="Picture 1" descr="Screen Shot 2020-09-05 at 3.06.21 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" y="3364865"/>
            <a:ext cx="4768850" cy="3338195"/>
          </a:xfrm>
          <a:prstGeom prst="rect">
            <a:avLst/>
          </a:prstGeom>
        </p:spPr>
      </p:pic>
      <p:pic>
        <p:nvPicPr>
          <p:cNvPr id="4" name="Picture 3" descr="Screen Shot 2020-09-05 at 3.07.12 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90" y="3383915"/>
            <a:ext cx="6502400" cy="331914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6154738"/>
            <a:ext cx="12192000" cy="71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762000" y="1420495"/>
            <a:ext cx="9738360" cy="76200"/>
          </a:xfrm>
          <a:prstGeom prst="roundRect">
            <a:avLst/>
          </a:prstGeom>
          <a:solidFill>
            <a:srgbClr val="252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797" name="文本框 6"/>
          <p:cNvSpPr txBox="1">
            <a:spLocks noChangeArrowheads="1"/>
          </p:cNvSpPr>
          <p:nvPr/>
        </p:nvSpPr>
        <p:spPr bwMode="auto">
          <a:xfrm>
            <a:off x="628650" y="813435"/>
            <a:ext cx="1061974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Heiken-Ashi </a:t>
            </a:r>
            <a:r>
              <a:rPr lang="zh-CN" altLang="en-US" sz="28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sym typeface="+mn-ea"/>
              </a:rPr>
              <a:t>蜡烛图买入卖出方法（知乎摘抄，个人没使用过）</a:t>
            </a:r>
            <a:endParaRPr lang="zh-CN" altLang="en-US" sz="28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33798" name="矩形 8"/>
          <p:cNvSpPr>
            <a:spLocks noChangeArrowheads="1"/>
          </p:cNvSpPr>
          <p:nvPr/>
        </p:nvSpPr>
        <p:spPr bwMode="auto">
          <a:xfrm>
            <a:off x="10261600" y="1925638"/>
            <a:ext cx="4302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OPPORTUNITY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3799" name="组合 11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rgbClr val="2524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762000" y="1616710"/>
            <a:ext cx="11009630" cy="4890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空心或绿色的蜡烛伴随无向下“影线”，表明强劲的上升趋势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 空心或绿色的蜡烛表示上涨趋势：此时你可能应该增加多头头寸，退出空头头寸。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3. 体型小、被上下影线环绕的蜡烛预示着趋势的变化：喜欢冒险的交易员可能会在这里买进或卖出，而其他人则会等到确认信号出现后再做多或做空。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 实心或红色的蜡烛表示下跌趋势：此时你可能应该增持空头头寸，并退出多头头寸。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5. 实心或红色的蜡烛伴随无向上“影线”，表明强劲的下跌趋势：在趋势发生变化之前不要做多。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这些信号比传统的烛图更容易识别趋势或交易机会。图形上显示的趋势不会经常被错误信号打断</a:t>
            </a:r>
            <a:r>
              <a:rPr kumimoji="0" 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logo1"/>
          <p:cNvPicPr>
            <a:picLocks noChangeAspect="1"/>
          </p:cNvPicPr>
          <p:nvPr/>
        </p:nvPicPr>
        <p:blipFill>
          <a:blip r:embed="rId1">
            <a:lum bright="-56000"/>
          </a:blip>
          <a:stretch>
            <a:fillRect/>
          </a:stretch>
        </p:blipFill>
        <p:spPr>
          <a:xfrm>
            <a:off x="11146155" y="272415"/>
            <a:ext cx="923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74"/>
          <a:stretch>
            <a:fillRect/>
          </a:stretch>
        </p:blipFill>
        <p:spPr>
          <a:xfrm flipH="1">
            <a:off x="0" y="433420"/>
            <a:ext cx="12191999" cy="599115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433388"/>
            <a:ext cx="12192000" cy="5991225"/>
          </a:xfrm>
          <a:prstGeom prst="rect">
            <a:avLst/>
          </a:prstGeom>
          <a:gradFill flip="none" rotWithShape="1">
            <a:gsLst>
              <a:gs pos="0">
                <a:srgbClr val="26243A">
                  <a:alpha val="36000"/>
                </a:srgbClr>
              </a:gs>
              <a:gs pos="100000">
                <a:srgbClr val="19172F">
                  <a:alpha val="5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77" name="文本框 10"/>
          <p:cNvSpPr txBox="1">
            <a:spLocks noChangeArrowheads="1"/>
          </p:cNvSpPr>
          <p:nvPr/>
        </p:nvSpPr>
        <p:spPr bwMode="auto">
          <a:xfrm>
            <a:off x="417830" y="6494463"/>
            <a:ext cx="6078538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</a:rPr>
              <a:t>email: starlandunion@gmail.com // website:  www.starlandunion.net                         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078" name="组合 5"/>
          <p:cNvGrpSpPr/>
          <p:nvPr/>
        </p:nvGrpSpPr>
        <p:grpSpPr bwMode="auto">
          <a:xfrm>
            <a:off x="889000" y="3838258"/>
            <a:ext cx="3146425" cy="487362"/>
            <a:chOff x="999770" y="3429607"/>
            <a:chExt cx="3145676" cy="486988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1859990" y="3510507"/>
              <a:ext cx="0" cy="3251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3002718" y="3510507"/>
              <a:ext cx="0" cy="3251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145446" y="3510507"/>
              <a:ext cx="0" cy="3251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95" name="图形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770" y="3429607"/>
              <a:ext cx="486988" cy="48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96" name="组合 21"/>
            <p:cNvGrpSpPr/>
            <p:nvPr/>
          </p:nvGrpSpPr>
          <p:grpSpPr bwMode="auto">
            <a:xfrm>
              <a:off x="2233854" y="3475364"/>
              <a:ext cx="395475" cy="395475"/>
              <a:chOff x="713349" y="3653425"/>
              <a:chExt cx="395475" cy="395475"/>
            </a:xfrm>
          </p:grpSpPr>
          <p:pic>
            <p:nvPicPr>
              <p:cNvPr id="3100" name="图形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899" y="3687975"/>
                <a:ext cx="326374" cy="326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椭圆 20"/>
              <p:cNvSpPr/>
              <p:nvPr/>
            </p:nvSpPr>
            <p:spPr>
              <a:xfrm>
                <a:off x="714046" y="3653670"/>
                <a:ext cx="395194" cy="39498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097" name="组合 4"/>
            <p:cNvGrpSpPr/>
            <p:nvPr/>
          </p:nvGrpSpPr>
          <p:grpSpPr bwMode="auto">
            <a:xfrm>
              <a:off x="3376425" y="3475364"/>
              <a:ext cx="395475" cy="395475"/>
              <a:chOff x="3469106" y="3073618"/>
              <a:chExt cx="395475" cy="395475"/>
            </a:xfrm>
          </p:grpSpPr>
          <p:pic>
            <p:nvPicPr>
              <p:cNvPr id="3098" name="图形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026" y="3109538"/>
                <a:ext cx="323635" cy="323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椭圆 16"/>
              <p:cNvSpPr/>
              <p:nvPr/>
            </p:nvSpPr>
            <p:spPr>
              <a:xfrm>
                <a:off x="3468373" y="3073863"/>
                <a:ext cx="396781" cy="394984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079" name="组合 35"/>
          <p:cNvGrpSpPr/>
          <p:nvPr/>
        </p:nvGrpSpPr>
        <p:grpSpPr bwMode="auto">
          <a:xfrm>
            <a:off x="635000" y="196850"/>
            <a:ext cx="254000" cy="96838"/>
            <a:chOff x="1666875" y="5314950"/>
            <a:chExt cx="333375" cy="125698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28575"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1666875" y="5440648"/>
              <a:ext cx="333375" cy="0"/>
            </a:xfrm>
            <a:prstGeom prst="line">
              <a:avLst/>
            </a:prstGeom>
            <a:ln w="28575"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任意多边形: 形状 24"/>
          <p:cNvSpPr/>
          <p:nvPr/>
        </p:nvSpPr>
        <p:spPr>
          <a:xfrm>
            <a:off x="5824538" y="-1090613"/>
            <a:ext cx="8420100" cy="8418513"/>
          </a:xfrm>
          <a:custGeom>
            <a:avLst/>
            <a:gdLst>
              <a:gd name="connsiteX0" fmla="*/ 2947358 w 5894714"/>
              <a:gd name="connsiteY0" fmla="*/ 1388803 h 5894714"/>
              <a:gd name="connsiteX1" fmla="*/ 1388803 w 5894714"/>
              <a:gd name="connsiteY1" fmla="*/ 2947358 h 5894714"/>
              <a:gd name="connsiteX2" fmla="*/ 2947358 w 5894714"/>
              <a:gd name="connsiteY2" fmla="*/ 4505913 h 5894714"/>
              <a:gd name="connsiteX3" fmla="*/ 4505913 w 5894714"/>
              <a:gd name="connsiteY3" fmla="*/ 2947358 h 5894714"/>
              <a:gd name="connsiteX4" fmla="*/ 2947358 w 5894714"/>
              <a:gd name="connsiteY4" fmla="*/ 1388803 h 5894714"/>
              <a:gd name="connsiteX5" fmla="*/ 2947357 w 5894714"/>
              <a:gd name="connsiteY5" fmla="*/ 0 h 5894714"/>
              <a:gd name="connsiteX6" fmla="*/ 5894714 w 5894714"/>
              <a:gd name="connsiteY6" fmla="*/ 2947357 h 5894714"/>
              <a:gd name="connsiteX7" fmla="*/ 2947357 w 5894714"/>
              <a:gd name="connsiteY7" fmla="*/ 5894714 h 5894714"/>
              <a:gd name="connsiteX8" fmla="*/ 0 w 5894714"/>
              <a:gd name="connsiteY8" fmla="*/ 2947357 h 5894714"/>
              <a:gd name="connsiteX9" fmla="*/ 2947357 w 5894714"/>
              <a:gd name="connsiteY9" fmla="*/ 0 h 589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94714" h="5894714">
                <a:moveTo>
                  <a:pt x="2947358" y="1388803"/>
                </a:moveTo>
                <a:cubicBezTo>
                  <a:pt x="2086592" y="1388803"/>
                  <a:pt x="1388803" y="2086592"/>
                  <a:pt x="1388803" y="2947358"/>
                </a:cubicBezTo>
                <a:cubicBezTo>
                  <a:pt x="1388803" y="3808124"/>
                  <a:pt x="2086592" y="4505913"/>
                  <a:pt x="2947358" y="4505913"/>
                </a:cubicBezTo>
                <a:cubicBezTo>
                  <a:pt x="3808124" y="4505913"/>
                  <a:pt x="4505913" y="3808124"/>
                  <a:pt x="4505913" y="2947358"/>
                </a:cubicBezTo>
                <a:cubicBezTo>
                  <a:pt x="4505913" y="2086592"/>
                  <a:pt x="3808124" y="1388803"/>
                  <a:pt x="2947358" y="1388803"/>
                </a:cubicBezTo>
                <a:close/>
                <a:moveTo>
                  <a:pt x="2947357" y="0"/>
                </a:moveTo>
                <a:cubicBezTo>
                  <a:pt x="4575137" y="0"/>
                  <a:pt x="5894714" y="1319577"/>
                  <a:pt x="5894714" y="2947357"/>
                </a:cubicBezTo>
                <a:cubicBezTo>
                  <a:pt x="5894714" y="4575137"/>
                  <a:pt x="4575137" y="5894714"/>
                  <a:pt x="2947357" y="5894714"/>
                </a:cubicBezTo>
                <a:cubicBezTo>
                  <a:pt x="1319577" y="5894714"/>
                  <a:pt x="0" y="4575137"/>
                  <a:pt x="0" y="2947357"/>
                </a:cubicBezTo>
                <a:cubicBezTo>
                  <a:pt x="0" y="1319577"/>
                  <a:pt x="1319577" y="0"/>
                  <a:pt x="2947357" y="0"/>
                </a:cubicBezTo>
                <a:close/>
              </a:path>
            </a:pathLst>
          </a:custGeom>
          <a:solidFill>
            <a:srgbClr val="BEAF94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36829" y="2116963"/>
            <a:ext cx="11620820" cy="18611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微软雅黑" panose="020B0503020204020204" pitchFamily="34" charset="-122"/>
                <a:cs typeface="+mn-cs"/>
                <a:sym typeface="+mn-ea"/>
              </a:rPr>
              <a:t>STARLANDUNION</a:t>
            </a:r>
            <a:endParaRPr kumimoji="0" lang="en-US" altLang="zh-CN" sz="115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Tw Cen MT" panose="020B0602020104020603" pitchFamily="34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6" name="文本框 21"/>
          <p:cNvSpPr txBox="1">
            <a:spLocks noChangeArrowheads="1"/>
          </p:cNvSpPr>
          <p:nvPr/>
        </p:nvSpPr>
        <p:spPr bwMode="auto">
          <a:xfrm>
            <a:off x="11630511" y="753086"/>
            <a:ext cx="45974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67000"/>
                  </a:srgbClr>
                </a:solidFill>
                <a:effectLst/>
                <a:uLnTx/>
                <a:uFillTx/>
                <a:latin typeface="Tw Cen MT" panose="020B0602020104020603" pitchFamily="34" charset="0"/>
                <a:ea typeface="等线" panose="02010600030101010101" pitchFamily="2" charset="-122"/>
                <a:cs typeface="+mn-cs"/>
              </a:rPr>
              <a:t>STARLANDUNION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67000"/>
                </a:srgbClr>
              </a:solidFill>
              <a:effectLst/>
              <a:uLnTx/>
              <a:uFillTx/>
              <a:latin typeface="Tw Cen MT" panose="020B0602020104020603" pitchFamily="34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084" name="组合 26"/>
          <p:cNvGrpSpPr/>
          <p:nvPr/>
        </p:nvGrpSpPr>
        <p:grpSpPr bwMode="auto">
          <a:xfrm>
            <a:off x="11820525" y="2757488"/>
            <a:ext cx="77788" cy="530225"/>
            <a:chOff x="11822740" y="1172902"/>
            <a:chExt cx="130629" cy="879393"/>
          </a:xfrm>
        </p:grpSpPr>
        <p:sp>
          <p:nvSpPr>
            <p:cNvPr id="28" name="椭圆 27"/>
            <p:cNvSpPr/>
            <p:nvPr/>
          </p:nvSpPr>
          <p:spPr>
            <a:xfrm>
              <a:off x="11822740" y="1172902"/>
              <a:ext cx="130629" cy="131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1822740" y="1546776"/>
              <a:ext cx="130629" cy="131646"/>
            </a:xfrm>
            <a:prstGeom prst="ellipse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1822740" y="1920649"/>
              <a:ext cx="130629" cy="131646"/>
            </a:xfrm>
            <a:prstGeom prst="ellipse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31" name="直接连接符 30"/>
          <p:cNvCxnSpPr/>
          <p:nvPr/>
        </p:nvCxnSpPr>
        <p:spPr>
          <a:xfrm>
            <a:off x="11858625" y="5214938"/>
            <a:ext cx="0" cy="1011237"/>
          </a:xfrm>
          <a:prstGeom prst="line">
            <a:avLst/>
          </a:prstGeom>
          <a:ln w="12700">
            <a:solidFill>
              <a:schemeClr val="bg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22"/>
          <p:cNvSpPr txBox="1">
            <a:spLocks noChangeArrowheads="1"/>
          </p:cNvSpPr>
          <p:nvPr/>
        </p:nvSpPr>
        <p:spPr bwMode="auto">
          <a:xfrm>
            <a:off x="11610974" y="6322853"/>
            <a:ext cx="4968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5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×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alpha val="5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logo1"/>
          <p:cNvPicPr>
            <a:picLocks noChangeAspect="1"/>
          </p:cNvPicPr>
          <p:nvPr/>
        </p:nvPicPr>
        <p:blipFill>
          <a:blip r:embed="rId5">
            <a:lum bright="100000"/>
          </a:blip>
          <a:stretch>
            <a:fillRect/>
          </a:stretch>
        </p:blipFill>
        <p:spPr>
          <a:xfrm>
            <a:off x="635000" y="580390"/>
            <a:ext cx="1250315" cy="1250315"/>
          </a:xfrm>
          <a:prstGeom prst="rect">
            <a:avLst/>
          </a:prstGeom>
        </p:spPr>
      </p:pic>
      <p:sp>
        <p:nvSpPr>
          <p:cNvPr id="36" name="文本框 3"/>
          <p:cNvSpPr txBox="1">
            <a:spLocks noChangeArrowheads="1"/>
          </p:cNvSpPr>
          <p:nvPr/>
        </p:nvSpPr>
        <p:spPr bwMode="auto">
          <a:xfrm>
            <a:off x="381012" y="2116927"/>
            <a:ext cx="6489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TKANKS YOU 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5016500"/>
          </a:xfrm>
          <a:prstGeom prst="rect">
            <a:avLst/>
          </a:prstGeom>
          <a:gradFill>
            <a:gsLst>
              <a:gs pos="0">
                <a:srgbClr val="26243A"/>
              </a:gs>
              <a:gs pos="100000">
                <a:srgbClr val="1917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366" name="组合 9"/>
          <p:cNvGrpSpPr/>
          <p:nvPr/>
        </p:nvGrpSpPr>
        <p:grpSpPr bwMode="auto">
          <a:xfrm>
            <a:off x="533400" y="414338"/>
            <a:ext cx="276225" cy="141287"/>
            <a:chOff x="1666875" y="5314950"/>
            <a:chExt cx="333375" cy="17145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666875" y="531495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66875" y="5401638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66875" y="5486400"/>
              <a:ext cx="33337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/>
        </p:nvSpPr>
        <p:spPr>
          <a:xfrm>
            <a:off x="4792663" y="4049713"/>
            <a:ext cx="2606675" cy="260826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2682875" y="1908810"/>
            <a:ext cx="682688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强方向性的K线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 descr="C:\Users\frank\Desktop\2 class\0.PNG0"/>
          <p:cNvPicPr>
            <a:picLocks noChangeAspect="1"/>
          </p:cNvPicPr>
          <p:nvPr/>
        </p:nvPicPr>
        <p:blipFill rotWithShape="1">
          <a:blip r:embed="rId1">
            <a:lum bright="18000" contrast="42000"/>
          </a:blip>
          <a:srcRect/>
          <a:stretch>
            <a:fillRect/>
          </a:stretch>
        </p:blipFill>
        <p:spPr>
          <a:xfrm>
            <a:off x="4953000" y="4170045"/>
            <a:ext cx="2285365" cy="21336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White on Transparen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07980" y="341630"/>
            <a:ext cx="1299210" cy="734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 descr="5- Trend B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3048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9195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8620" y="30480"/>
            <a:ext cx="887476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936*2667*502*50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1868,&quot;width&quot;:3302}"/>
</p:tagLst>
</file>

<file path=ppt/tags/tag3.xml><?xml version="1.0" encoding="utf-8"?>
<p:tagLst xmlns:p="http://schemas.openxmlformats.org/presentationml/2006/main">
  <p:tag name="KSO_WM_UNIT_PLACING_PICTURE_USER_VIEWPORT" val="{&quot;height&quot;:1868,&quot;width&quot;:3302}"/>
</p:tagLst>
</file>

<file path=ppt/tags/tag4.xml><?xml version="1.0" encoding="utf-8"?>
<p:tagLst xmlns:p="http://schemas.openxmlformats.org/presentationml/2006/main">
  <p:tag name="KSO_WM_UNIT_PLACING_PICTURE_USER_VIEWPORT" val="{&quot;height&quot;:1868,&quot;width&quot;:3302}"/>
</p:tagLst>
</file>

<file path=ppt/tags/tag5.xml><?xml version="1.0" encoding="utf-8"?>
<p:tagLst xmlns:p="http://schemas.openxmlformats.org/presentationml/2006/main">
  <p:tag name="KSO_WM_UNIT_PLACING_PICTURE_USER_VIEWPORT" val="{&quot;height&quot;:1868,&quot;width&quot;:3302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3976}"/>
</p:tagLst>
</file>

<file path=ppt/tags/tag7.xml><?xml version="1.0" encoding="utf-8"?>
<p:tagLst xmlns:p="http://schemas.openxmlformats.org/presentationml/2006/main">
  <p:tag name="KSO_WM_UNIT_PLACING_PICTURE_USER_VIEWPORT" val="{&quot;height&quot;:1868,&quot;width&quot;:3302}"/>
</p:tagLst>
</file>

<file path=ppt/tags/tag8.xml><?xml version="1.0" encoding="utf-8"?>
<p:tagLst xmlns:p="http://schemas.openxmlformats.org/presentationml/2006/main">
  <p:tag name="KSO_WM_UNIT_PLACING_PICTURE_USER_VIEWPORT" val="{&quot;height&quot;:1868,&quot;width&quot;:3302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Tw Cen MT"/>
        <a:ea typeface="微软雅黑"/>
        <a:cs typeface=""/>
      </a:majorFont>
      <a:minorFont>
        <a:latin typeface="Tw Cen M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5243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3967</Words>
  <Application>WPS 演示</Application>
  <PresentationFormat>宽屏</PresentationFormat>
  <Paragraphs>355</Paragraphs>
  <Slides>64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64</vt:i4>
      </vt:variant>
    </vt:vector>
  </HeadingPairs>
  <TitlesOfParts>
    <vt:vector size="79" baseType="lpstr">
      <vt:lpstr>Arial</vt:lpstr>
      <vt:lpstr>宋体</vt:lpstr>
      <vt:lpstr>Wingdings</vt:lpstr>
      <vt:lpstr>Tw Cen MT</vt:lpstr>
      <vt:lpstr>微软雅黑</vt:lpstr>
      <vt:lpstr>Tw Cen MT</vt:lpstr>
      <vt:lpstr>等线</vt:lpstr>
      <vt:lpstr>微软雅黑 Light</vt:lpstr>
      <vt:lpstr>Arial Unicode MS</vt:lpstr>
      <vt:lpstr>方正宋刻本秀楷</vt:lpstr>
      <vt:lpstr>等线 Light</vt:lpstr>
      <vt:lpstr>Calibri</vt:lpstr>
      <vt:lpstr>方正大黑体_GBK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宇</dc:creator>
  <cp:lastModifiedBy>frank</cp:lastModifiedBy>
  <cp:revision>25</cp:revision>
  <dcterms:created xsi:type="dcterms:W3CDTF">2020-09-05T07:11:00Z</dcterms:created>
  <dcterms:modified xsi:type="dcterms:W3CDTF">2021-04-24T07:34:04Z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SaveFontToCloudKey">
    <vt:lpwstr>268528681_cloud</vt:lpwstr>
  </property>
  <property fmtid="{D5CDD505-2E9C-101B-9397-08002B2CF9AE}" pid="4" name="ICV">
    <vt:lpwstr>465CBF4BFD23491DB1DA0E83D26D2265</vt:lpwstr>
  </property>
</Properties>
</file>