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9"/>
  </p:handoutMasterIdLst>
  <p:sldIdLst>
    <p:sldId id="410" r:id="rId4"/>
    <p:sldId id="414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32" r:id="rId28"/>
  </p:sldIdLst>
  <p:sldSz cx="12192000" cy="6858000"/>
  <p:notesSz cx="6858000" cy="9144000"/>
  <p:embeddedFontLst>
    <p:embeddedFont>
      <p:font typeface="字魂35号-经典雅黑" panose="02000000000000000000" pitchFamily="2" charset="-122"/>
      <p:regular r:id="rId33"/>
    </p:embeddedFont>
    <p:embeddedFont>
      <p:font typeface="微软雅黑" panose="020B0503020204020204" pitchFamily="34" charset="-122"/>
      <p:regular r:id="rId34"/>
    </p:embeddedFont>
    <p:embeddedFont>
      <p:font typeface="等线" panose="02010600030101010101" pitchFamily="2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5244" autoAdjust="0"/>
  </p:normalViewPr>
  <p:slideViewPr>
    <p:cSldViewPr snapToGrid="0">
      <p:cViewPr>
        <p:scale>
          <a:sx n="62" d="100"/>
          <a:sy n="62" d="100"/>
        </p:scale>
        <p:origin x="850" y="4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64BF029-778D-427B-B819-6910F74661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57755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265025" cy="689737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26048" y="120333"/>
            <a:ext cx="12012930" cy="6656705"/>
          </a:xfrm>
          <a:prstGeom prst="rect">
            <a:avLst/>
          </a:prstGeom>
          <a:solidFill>
            <a:schemeClr val="bg1"/>
          </a:solidFill>
          <a:ln>
            <a:solidFill>
              <a:srgbClr val="213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57755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265025" cy="689737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26048" y="120333"/>
            <a:ext cx="12012930" cy="6656705"/>
          </a:xfrm>
          <a:prstGeom prst="rect">
            <a:avLst/>
          </a:prstGeom>
          <a:solidFill>
            <a:schemeClr val="bg1"/>
          </a:solidFill>
          <a:ln>
            <a:solidFill>
              <a:srgbClr val="213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www.seabridgefintech.com/" TargetMode="Externa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78977777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49480" cy="6945630"/>
          </a:xfrm>
          <a:prstGeom prst="rect">
            <a:avLst/>
          </a:prstGeom>
        </p:spPr>
      </p:pic>
      <p:sp>
        <p:nvSpPr>
          <p:cNvPr id="148" name="文本框"/>
          <p:cNvSpPr/>
          <p:nvPr/>
        </p:nvSpPr>
        <p:spPr>
          <a:xfrm>
            <a:off x="3763645" y="1664335"/>
            <a:ext cx="2540000" cy="119888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just">
              <a:defRPr sz="5400" spc="600">
                <a:solidFill>
                  <a:srgbClr val="0D0D0D"/>
                </a:solidFill>
                <a:latin typeface="庞门正道标题体" panose="02010600030101010101" charset="-122"/>
                <a:ea typeface="庞门正道标题体" panose="02010600030101010101" charset="-122"/>
                <a:cs typeface="庞门正道标题体" panose="02010600030101010101" charset="-122"/>
                <a:sym typeface="庞门正道标题体" panose="02010600030101010101" charset="-122"/>
              </a:defRPr>
            </a:lvl1pPr>
          </a:lstStyle>
          <a:p>
            <a:pPr algn="ctr"/>
            <a:r>
              <a:rPr lang="zh-CN" altLang="en-US" sz="7200" i="1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总结</a:t>
            </a:r>
            <a:endParaRPr lang="zh-CN" altLang="en-US" sz="7200" i="1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48282" y="3167404"/>
            <a:ext cx="4305935" cy="368300"/>
          </a:xfrm>
          <a:prstGeom prst="rect">
            <a:avLst/>
          </a:prstGeom>
          <a:solidFill>
            <a:srgbClr val="213D7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sym typeface="+mn-ea"/>
              </a:rPr>
              <a:t>SwingBridge AI Algorithm  </a:t>
            </a:r>
            <a:endParaRPr lang="zh-CN" altLang="en-US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9"/>
          <p:cNvSpPr txBox="1"/>
          <p:nvPr>
            <p:custDataLst>
              <p:tags r:id="rId2"/>
            </p:custDataLst>
          </p:nvPr>
        </p:nvSpPr>
        <p:spPr>
          <a:xfrm>
            <a:off x="3582035" y="3604260"/>
            <a:ext cx="5570855" cy="3683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ctr" defTabSz="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本交易回撤以最低算法计算，正确的交易规则为</a:t>
            </a:r>
            <a:r>
              <a:rPr lang="en-US" altLang="zh-CN" sz="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5%</a:t>
            </a:r>
            <a:r>
              <a:rPr lang="zh-CN" altLang="en-US" sz="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减仓或者做对冲到下一个目标位，或者</a:t>
            </a:r>
            <a:r>
              <a:rPr lang="en-US" altLang="zh-CN" sz="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10%</a:t>
            </a:r>
            <a:r>
              <a:rPr lang="zh-CN" altLang="en-US" sz="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做无风险对冲。交易者需根据个人情况作出调整。  说明：部分交易计划有两个止损原则，止损价位第一出场原则，</a:t>
            </a:r>
            <a:r>
              <a:rPr lang="en-US" altLang="zh-CN" sz="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日均线为第二出场原则，横向走势时以止损价为出场原则。实际操作需要有一定基础知识来具体情况具体分析。</a:t>
            </a:r>
            <a:endParaRPr lang="en-US" altLang="zh-CN" sz="600" dirty="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3895120" y="2896088"/>
            <a:ext cx="24091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6191915" y="2155881"/>
            <a:ext cx="24091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7452390" y="2072696"/>
            <a:ext cx="12884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4385340" y="2955143"/>
            <a:ext cx="10642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907405" y="2204085"/>
            <a:ext cx="28333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4000" i="1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波段交易</a:t>
            </a:r>
            <a:endParaRPr lang="zh-CN" altLang="en-US" sz="4000" i="1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" name="图片 12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544830" y="16637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1" grpId="0" bldLvl="0" animBg="1"/>
      <p:bldP spid="11" grpId="1" bldLvl="0" animBg="1"/>
      <p:bldP spid="11" grpId="2" bldLvl="0" animBg="1"/>
      <p:bldP spid="12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+6.97%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BA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+2.19%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日均线，大阴线收掉了前一日的小阳线并加速趋势。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LYV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BA"/>
          <p:cNvPicPr>
            <a:picLocks noChangeAspect="1"/>
          </p:cNvPicPr>
          <p:nvPr/>
        </p:nvPicPr>
        <p:blipFill>
          <a:blip r:embed="rId1"/>
          <a:srcRect r="18408"/>
          <a:stretch>
            <a:fillRect/>
          </a:stretch>
        </p:blipFill>
        <p:spPr>
          <a:xfrm>
            <a:off x="1567815" y="1017905"/>
            <a:ext cx="4309110" cy="2912745"/>
          </a:xfrm>
          <a:prstGeom prst="rect">
            <a:avLst/>
          </a:prstGeom>
        </p:spPr>
      </p:pic>
      <p:pic>
        <p:nvPicPr>
          <p:cNvPr id="8" name="图片 7" descr="LYV"/>
          <p:cNvPicPr>
            <a:picLocks noChangeAspect="1"/>
          </p:cNvPicPr>
          <p:nvPr/>
        </p:nvPicPr>
        <p:blipFill>
          <a:blip r:embed="rId2"/>
          <a:srcRect r="10720"/>
          <a:stretch>
            <a:fillRect/>
          </a:stretch>
        </p:blipFill>
        <p:spPr>
          <a:xfrm>
            <a:off x="6699250" y="1017905"/>
            <a:ext cx="4749165" cy="2912745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+8.26%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VICI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+2.19%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日均线，大阴线收掉了前一日的小阳线并加速趋势。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XLE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VIC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900" y="984250"/>
            <a:ext cx="4627245" cy="3069590"/>
          </a:xfrm>
          <a:prstGeom prst="rect">
            <a:avLst/>
          </a:prstGeom>
        </p:spPr>
      </p:pic>
      <p:pic>
        <p:nvPicPr>
          <p:cNvPr id="10" name="图片 9" descr="X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580" y="984250"/>
            <a:ext cx="4968240" cy="2898775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-7.55%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日均线，跌破止损价。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SY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+17.50%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XLE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VIC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900" y="984250"/>
            <a:ext cx="4627245" cy="3069590"/>
          </a:xfrm>
          <a:prstGeom prst="rect">
            <a:avLst/>
          </a:prstGeom>
        </p:spPr>
      </p:pic>
      <p:pic>
        <p:nvPicPr>
          <p:cNvPr id="7" name="图片 6" descr="S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65" y="1005840"/>
            <a:ext cx="5107305" cy="3025775"/>
          </a:xfrm>
          <a:prstGeom prst="rect">
            <a:avLst/>
          </a:prstGeom>
        </p:spPr>
      </p:pic>
      <p:pic>
        <p:nvPicPr>
          <p:cNvPr id="8" name="图片 7" descr="R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625" y="984250"/>
            <a:ext cx="4982845" cy="3171190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4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-7.46%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日均线，跌破止损价。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TLS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+6.22%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MOS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0" name="图片 9" descr="MO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0195" y="1050290"/>
            <a:ext cx="4650105" cy="2413000"/>
          </a:xfrm>
          <a:prstGeom prst="rect">
            <a:avLst/>
          </a:prstGeom>
        </p:spPr>
      </p:pic>
      <p:pic>
        <p:nvPicPr>
          <p:cNvPr id="11" name="图片 10" descr="T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25" y="1050290"/>
            <a:ext cx="4912360" cy="2180590"/>
          </a:xfrm>
          <a:prstGeom prst="rect">
            <a:avLst/>
          </a:prstGeom>
        </p:spPr>
      </p:pic>
      <p:pic>
        <p:nvPicPr>
          <p:cNvPr id="12" name="图片 11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+1.63%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：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压力区间前掉头并环绕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日均线，但是并没有明显的继续下跌趋势</a:t>
            </a:r>
            <a:r>
              <a:rPr 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给出</a:t>
            </a:r>
            <a:endParaRPr 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RL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+0.65%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DXC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RL"/>
          <p:cNvPicPr>
            <a:picLocks noChangeAspect="1"/>
          </p:cNvPicPr>
          <p:nvPr/>
        </p:nvPicPr>
        <p:blipFill>
          <a:blip r:embed="rId1"/>
          <a:srcRect t="1709"/>
          <a:stretch>
            <a:fillRect/>
          </a:stretch>
        </p:blipFill>
        <p:spPr>
          <a:xfrm>
            <a:off x="1590675" y="1270000"/>
            <a:ext cx="5014595" cy="2702560"/>
          </a:xfrm>
          <a:prstGeom prst="rect">
            <a:avLst/>
          </a:prstGeom>
        </p:spPr>
      </p:pic>
      <p:pic>
        <p:nvPicPr>
          <p:cNvPr id="8" name="图片 7" descr="DX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1223010"/>
            <a:ext cx="5026025" cy="264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+9.02%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 </a:t>
            </a:r>
            <a:endParaRPr 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GOOGL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+2.77%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GNRC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GOOG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5595" y="1236345"/>
            <a:ext cx="4692015" cy="2770505"/>
          </a:xfrm>
          <a:prstGeom prst="rect">
            <a:avLst/>
          </a:prstGeom>
        </p:spPr>
      </p:pic>
      <p:pic>
        <p:nvPicPr>
          <p:cNvPr id="10" name="图片 9" descr="GNR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820" y="1236345"/>
            <a:ext cx="5026025" cy="2519045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-1.17%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出场原因：大阴线跌破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 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UAA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-0.80%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出场原因：大阴线跌破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 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F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UA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8595" y="1236345"/>
            <a:ext cx="5145405" cy="2606040"/>
          </a:xfrm>
          <a:prstGeom prst="rect">
            <a:avLst/>
          </a:prstGeom>
        </p:spPr>
      </p:pic>
      <p:pic>
        <p:nvPicPr>
          <p:cNvPr id="8" name="图片 7" descr="F"/>
          <p:cNvPicPr>
            <a:picLocks noChangeAspect="1"/>
          </p:cNvPicPr>
          <p:nvPr/>
        </p:nvPicPr>
        <p:blipFill>
          <a:blip r:embed="rId2"/>
          <a:srcRect b="4367"/>
          <a:stretch>
            <a:fillRect/>
          </a:stretch>
        </p:blipFill>
        <p:spPr>
          <a:xfrm>
            <a:off x="7026275" y="1236345"/>
            <a:ext cx="4606290" cy="2781300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+2.91%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 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CFX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-7.40%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出场原因：大阴线快速跌破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 且跌破止损 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CLF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CFX"/>
          <p:cNvPicPr>
            <a:picLocks noChangeAspect="1"/>
          </p:cNvPicPr>
          <p:nvPr/>
        </p:nvPicPr>
        <p:blipFill>
          <a:blip r:embed="rId1"/>
          <a:srcRect t="752" r="10569"/>
          <a:stretch>
            <a:fillRect/>
          </a:stretch>
        </p:blipFill>
        <p:spPr>
          <a:xfrm>
            <a:off x="1543050" y="1315085"/>
            <a:ext cx="4653280" cy="2598420"/>
          </a:xfrm>
          <a:prstGeom prst="rect">
            <a:avLst/>
          </a:prstGeom>
        </p:spPr>
      </p:pic>
      <p:pic>
        <p:nvPicPr>
          <p:cNvPr id="10" name="图片 9" descr="CLF"/>
          <p:cNvPicPr>
            <a:picLocks noChangeAspect="1"/>
          </p:cNvPicPr>
          <p:nvPr/>
        </p:nvPicPr>
        <p:blipFill>
          <a:blip r:embed="rId2"/>
          <a:srcRect r="9685"/>
          <a:stretch>
            <a:fillRect/>
          </a:stretch>
        </p:blipFill>
        <p:spPr>
          <a:xfrm>
            <a:off x="6669405" y="1315085"/>
            <a:ext cx="4813935" cy="2433320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+0.44%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出场原因：大阴线快速跌破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 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SNAP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+8.12%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ALGN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ALG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4655" y="1315085"/>
            <a:ext cx="4319270" cy="2840355"/>
          </a:xfrm>
          <a:prstGeom prst="rect">
            <a:avLst/>
          </a:prstGeom>
        </p:spPr>
      </p:pic>
      <p:pic>
        <p:nvPicPr>
          <p:cNvPr id="8" name="图片 7" descr="SN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45" y="1315085"/>
            <a:ext cx="4340225" cy="264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-0.35%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SHOP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+4.39%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(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第二次触发新一轮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MOS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的交易，第一次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MOS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交易依然在持有状态）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MOS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MOS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6560" y="1339215"/>
            <a:ext cx="4573270" cy="2776220"/>
          </a:xfrm>
          <a:prstGeom prst="rect">
            <a:avLst/>
          </a:prstGeom>
        </p:spPr>
      </p:pic>
      <p:pic>
        <p:nvPicPr>
          <p:cNvPr id="10" name="图片 9" descr="SH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90" y="1368425"/>
            <a:ext cx="4596130" cy="282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+3.43%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出场原因：压力区间前掉头并跌破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日均线，第二根大阴线收掉了前一日的小阴线。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IPAY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1292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+5.29%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出场原因：压力区间前掉头并跌破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日均线，跌破后的大阴线明显下坠反转。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AES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IP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25" y="1188720"/>
            <a:ext cx="4945380" cy="2904490"/>
          </a:xfrm>
          <a:prstGeom prst="rect">
            <a:avLst/>
          </a:prstGeom>
        </p:spPr>
      </p:pic>
      <p:pic>
        <p:nvPicPr>
          <p:cNvPr id="8" name="图片 7" descr="Aes"/>
          <p:cNvPicPr>
            <a:picLocks noChangeAspect="1"/>
          </p:cNvPicPr>
          <p:nvPr/>
        </p:nvPicPr>
        <p:blipFill>
          <a:blip r:embed="rId2"/>
          <a:srcRect l="-20472" t="853" r="20472" b="-853"/>
          <a:stretch>
            <a:fillRect/>
          </a:stretch>
        </p:blipFill>
        <p:spPr>
          <a:xfrm>
            <a:off x="5427345" y="1189355"/>
            <a:ext cx="6209030" cy="2903855"/>
          </a:xfrm>
          <a:prstGeom prst="rect">
            <a:avLst/>
          </a:prstGeom>
        </p:spPr>
      </p:pic>
      <p:pic>
        <p:nvPicPr>
          <p:cNvPr id="9" name="图片 8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-0.00%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未触发</a:t>
            </a:r>
            <a:endParaRPr 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OHI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+0.18%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UBER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OH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815" y="1332230"/>
            <a:ext cx="4183380" cy="2790825"/>
          </a:xfrm>
          <a:prstGeom prst="rect">
            <a:avLst/>
          </a:prstGeom>
        </p:spPr>
      </p:pic>
      <p:pic>
        <p:nvPicPr>
          <p:cNvPr id="8" name="图片 7" descr="UB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865" y="1332230"/>
            <a:ext cx="3892550" cy="2827020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-0.00%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未触发</a:t>
            </a:r>
            <a:endParaRPr 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SAIL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+2.24%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NIO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NIO"/>
          <p:cNvPicPr>
            <a:picLocks noChangeAspect="1"/>
          </p:cNvPicPr>
          <p:nvPr/>
        </p:nvPicPr>
        <p:blipFill>
          <a:blip r:embed="rId1"/>
          <a:srcRect r="11158"/>
          <a:stretch>
            <a:fillRect/>
          </a:stretch>
        </p:blipFill>
        <p:spPr>
          <a:xfrm>
            <a:off x="6769100" y="1327785"/>
            <a:ext cx="4646295" cy="2791460"/>
          </a:xfrm>
          <a:prstGeom prst="rect">
            <a:avLst/>
          </a:prstGeom>
        </p:spPr>
      </p:pic>
      <p:pic>
        <p:nvPicPr>
          <p:cNvPr id="10" name="图片 9" descr="SAI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45" y="1327785"/>
            <a:ext cx="4768850" cy="2540000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-0.00%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未触发</a:t>
            </a:r>
            <a:endParaRPr lang="zh-CN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APAM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+0.39%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GS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AP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6380" y="1154430"/>
            <a:ext cx="4241800" cy="2964180"/>
          </a:xfrm>
          <a:prstGeom prst="rect">
            <a:avLst/>
          </a:prstGeom>
        </p:spPr>
      </p:pic>
      <p:pic>
        <p:nvPicPr>
          <p:cNvPr id="8" name="图片 7" descr="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890" y="1154430"/>
            <a:ext cx="4934585" cy="2886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WSM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57226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+0.21%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WS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815" y="1311910"/>
            <a:ext cx="4358640" cy="2765425"/>
          </a:xfrm>
          <a:prstGeom prst="rect">
            <a:avLst/>
          </a:prstGeom>
        </p:spPr>
      </p:pic>
      <p:pic>
        <p:nvPicPr>
          <p:cNvPr id="10" name="图片 9" descr="Original on Transparent"/>
          <p:cNvPicPr>
            <a:picLocks noChangeAspect="1"/>
          </p:cNvPicPr>
          <p:nvPr/>
        </p:nvPicPr>
        <p:blipFill>
          <a:blip r:embed="rId2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577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5025" cy="68973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21685" y="2141220"/>
            <a:ext cx="56216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>
              <a:defRPr/>
            </a:pPr>
            <a:r>
              <a:rPr lang="zh-CN" altLang="en-US" sz="4400" kern="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点击下方链接加入</a:t>
            </a:r>
            <a:r>
              <a:rPr lang="en-US" altLang="zh-CN" sz="4400" b="1" kern="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SeaBridge Fintech</a:t>
            </a:r>
            <a:endParaRPr lang="zh-CN" altLang="en-US" sz="4400" b="1" kern="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" name="文本框 32"/>
          <p:cNvSpPr txBox="1"/>
          <p:nvPr/>
        </p:nvSpPr>
        <p:spPr>
          <a:xfrm>
            <a:off x="3203052" y="3680557"/>
            <a:ext cx="58591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  <a:hlinkClick r:id="rId2" tooltip="" action="ppaction://hlinkfile"/>
              </a:rPr>
              <a:t>https://www.seabridgefintech.com/</a:t>
            </a:r>
            <a:endParaRPr lang="en-US" altLang="zh-CN" sz="2800" dirty="0">
              <a:solidFill>
                <a:schemeClr val="bg1"/>
              </a:solidFill>
              <a:cs typeface="+mn-ea"/>
              <a:sym typeface="+mn-lt"/>
              <a:hlinkClick r:id="rId2" tooltip="" action="ppaction://hlinkfile"/>
            </a:endParaRPr>
          </a:p>
        </p:txBody>
      </p:sp>
      <p:pic>
        <p:nvPicPr>
          <p:cNvPr id="9" name="图片 8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411480" y="11303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+9.78%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IYR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+0.30%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出场原因：压力区间前掉头并跌破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日均线，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大阴线收掉了前一日的大阳线。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CF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IY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815" y="1189355"/>
            <a:ext cx="4918075" cy="2844165"/>
          </a:xfrm>
          <a:prstGeom prst="rect">
            <a:avLst/>
          </a:prstGeom>
        </p:spPr>
      </p:pic>
      <p:pic>
        <p:nvPicPr>
          <p:cNvPr id="10" name="图片 9" descr="C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565" y="1189355"/>
            <a:ext cx="5393690" cy="2903855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-4..48%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出场原因：突破后没有继续向上，且跌破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RCL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0.00%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未触发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MBI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MB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2740" y="1189355"/>
            <a:ext cx="4698365" cy="3016885"/>
          </a:xfrm>
          <a:prstGeom prst="rect">
            <a:avLst/>
          </a:prstGeom>
        </p:spPr>
      </p:pic>
      <p:pic>
        <p:nvPicPr>
          <p:cNvPr id="8" name="图片 7" descr="RC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189355"/>
            <a:ext cx="4606290" cy="2931795"/>
          </a:xfrm>
          <a:prstGeom prst="rect">
            <a:avLst/>
          </a:prstGeom>
        </p:spPr>
      </p:pic>
      <p:pic>
        <p:nvPicPr>
          <p:cNvPr id="12" name="图片 11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+7..48%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AMP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0.00%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未触发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AXP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AX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3865" y="1189355"/>
            <a:ext cx="4301490" cy="2903220"/>
          </a:xfrm>
          <a:prstGeom prst="rect">
            <a:avLst/>
          </a:prstGeom>
        </p:spPr>
      </p:pic>
      <p:pic>
        <p:nvPicPr>
          <p:cNvPr id="10" name="图片 9" descr="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95" y="1189355"/>
            <a:ext cx="4998085" cy="2966720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+2.70%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出场原因：快速反弹后没有继续向上，且跌破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日均线。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SAVE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0.00%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未触发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PPL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SAV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9710" y="1189355"/>
            <a:ext cx="4855210" cy="2807970"/>
          </a:xfrm>
          <a:prstGeom prst="rect">
            <a:avLst/>
          </a:prstGeom>
        </p:spPr>
      </p:pic>
      <p:pic>
        <p:nvPicPr>
          <p:cNvPr id="8" name="图片 7" descr="PP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0" y="1189355"/>
            <a:ext cx="4318635" cy="2807970"/>
          </a:xfrm>
          <a:prstGeom prst="rect">
            <a:avLst/>
          </a:prstGeom>
        </p:spPr>
      </p:pic>
      <p:pic>
        <p:nvPicPr>
          <p:cNvPr id="12" name="图片 11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+7.49%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CARR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+26.24%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FLY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CARR"/>
          <p:cNvPicPr>
            <a:picLocks noChangeAspect="1"/>
          </p:cNvPicPr>
          <p:nvPr/>
        </p:nvPicPr>
        <p:blipFill>
          <a:blip r:embed="rId1"/>
          <a:srcRect b="1856"/>
          <a:stretch>
            <a:fillRect/>
          </a:stretch>
        </p:blipFill>
        <p:spPr>
          <a:xfrm>
            <a:off x="1543050" y="1189355"/>
            <a:ext cx="4766945" cy="2820670"/>
          </a:xfrm>
          <a:prstGeom prst="rect">
            <a:avLst/>
          </a:prstGeom>
        </p:spPr>
      </p:pic>
      <p:pic>
        <p:nvPicPr>
          <p:cNvPr id="10" name="图片 9" descr="FL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0" y="1189355"/>
            <a:ext cx="4839970" cy="2903855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-2.74%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出场原因：突破后迅速跌破止损位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NFLX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+18.03%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持有状态，本交易为长期投资逻辑，在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SwingBridge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以投资逻辑形式展现。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LRCX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LRC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5295" y="1203325"/>
            <a:ext cx="4747260" cy="2893695"/>
          </a:xfrm>
          <a:prstGeom prst="rect">
            <a:avLst/>
          </a:prstGeom>
        </p:spPr>
      </p:pic>
      <p:pic>
        <p:nvPicPr>
          <p:cNvPr id="8" name="图片 7" descr="NFL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1189355"/>
            <a:ext cx="4274185" cy="2955925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725170" y="327660"/>
            <a:ext cx="618109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2400" b="1" dirty="0">
                <a:solidFill>
                  <a:srgbClr val="303F6A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SeaBridge Fintech + SwingBridge</a:t>
            </a:r>
            <a:endParaRPr lang="zh-CN" altLang="en-US" sz="2400" b="1" dirty="0">
              <a:solidFill>
                <a:srgbClr val="303F6A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9" name="12"/>
          <p:cNvSpPr/>
          <p:nvPr/>
        </p:nvSpPr>
        <p:spPr bwMode="auto">
          <a:xfrm>
            <a:off x="427278" y="391611"/>
            <a:ext cx="334570" cy="334013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303F6A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74574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79137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43270" y="4754599"/>
            <a:ext cx="4976949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+6.97%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156786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XME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602220" y="4407535"/>
            <a:ext cx="3688080" cy="0"/>
          </a:xfrm>
          <a:prstGeom prst="line">
            <a:avLst/>
          </a:prstGeom>
          <a:ln>
            <a:solidFill>
              <a:srgbClr val="213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17420" y="4494694"/>
            <a:ext cx="180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769100" y="4754880"/>
            <a:ext cx="452183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+3.65%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  <a:p>
            <a:pPr indent="0" algn="just" hangingPunct="0">
              <a:lnSpc>
                <a:spcPct val="150000"/>
              </a:lnSpc>
              <a:buFont typeface="+mj-lt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持有状态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: 圆角 28"/>
          <p:cNvSpPr/>
          <p:nvPr/>
        </p:nvSpPr>
        <p:spPr>
          <a:xfrm>
            <a:off x="6793917" y="4195768"/>
            <a:ext cx="1628393" cy="422642"/>
          </a:xfrm>
          <a:prstGeom prst="rect">
            <a:avLst/>
          </a:prstGeom>
          <a:solidFill>
            <a:srgbClr val="303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DRI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X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1140" y="1203325"/>
            <a:ext cx="4416425" cy="2953385"/>
          </a:xfrm>
          <a:prstGeom prst="rect">
            <a:avLst/>
          </a:prstGeom>
        </p:spPr>
      </p:pic>
      <p:pic>
        <p:nvPicPr>
          <p:cNvPr id="10" name="图片 9" descr="DR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440" y="1203325"/>
            <a:ext cx="4871720" cy="2953385"/>
          </a:xfrm>
          <a:prstGeom prst="rect">
            <a:avLst/>
          </a:prstGeom>
        </p:spPr>
      </p:pic>
      <p:pic>
        <p:nvPicPr>
          <p:cNvPr id="11" name="图片 10" descr="Original on Transparent"/>
          <p:cNvPicPr>
            <a:picLocks noChangeAspect="1"/>
          </p:cNvPicPr>
          <p:nvPr/>
        </p:nvPicPr>
        <p:blipFill>
          <a:blip r:embed="rId3"/>
          <a:srcRect t="25191" b="23404"/>
          <a:stretch>
            <a:fillRect/>
          </a:stretch>
        </p:blipFill>
        <p:spPr>
          <a:xfrm>
            <a:off x="10658475" y="260350"/>
            <a:ext cx="1317625" cy="38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1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1873</Words>
  <Application>WPS 演示</Application>
  <PresentationFormat>宽屏</PresentationFormat>
  <Paragraphs>272</Paragraphs>
  <Slides>24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庞门正道标题体</vt:lpstr>
      <vt:lpstr>字魂35号-经典雅黑</vt:lpstr>
      <vt:lpstr>微软雅黑</vt:lpstr>
      <vt:lpstr>等线</vt:lpstr>
      <vt:lpstr>思源黑体 CN Normal</vt:lpstr>
      <vt:lpstr>EngraversGothic BT</vt:lpstr>
      <vt:lpstr>Arial</vt:lpstr>
      <vt:lpstr>Arial Unicode MS</vt:lpstr>
      <vt:lpstr>黑体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40733</dc:creator>
  <cp:lastModifiedBy>frank</cp:lastModifiedBy>
  <cp:revision>6</cp:revision>
  <dcterms:created xsi:type="dcterms:W3CDTF">2021-01-14T11:42:00Z</dcterms:created>
  <dcterms:modified xsi:type="dcterms:W3CDTF">2021-04-17T06:22:56Z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TemplateUUID">
    <vt:lpwstr>v1.0_mb_KrK0uKbCVHDvMz9KeMVosw==</vt:lpwstr>
  </property>
</Properties>
</file>